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75.png" ContentType="image/png"/>
  <Override PartName="/ppt/media/image74.png" ContentType="image/png"/>
  <Override PartName="/ppt/media/image73.png" ContentType="image/png"/>
  <Override PartName="/ppt/media/image71.png" ContentType="image/png"/>
  <Override PartName="/ppt/media/image68.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72.png" ContentType="image/png"/>
  <Override PartName="/ppt/media/image63.png" ContentType="image/png"/>
  <Override PartName="/ppt/media/image62.png" ContentType="image/png"/>
  <Override PartName="/ppt/media/image60.png" ContentType="image/png"/>
  <Override PartName="/ppt/media/image59.png" ContentType="image/png"/>
  <Override PartName="/ppt/media/image58.png" ContentType="image/png"/>
  <Override PartName="/ppt/media/image57.png" ContentType="image/png"/>
  <Override PartName="/ppt/media/image53.png" ContentType="image/png"/>
  <Override PartName="/ppt/media/image52.png" ContentType="image/png"/>
  <Override PartName="/ppt/media/image56.png" ContentType="image/png"/>
  <Override PartName="/ppt/media/image51.png" ContentType="image/png"/>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30.png" ContentType="image/png"/>
  <Override PartName="/ppt/media/image44.png" ContentType="image/png"/>
  <Override PartName="/ppt/media/image27.png" ContentType="image/png"/>
  <Override PartName="/ppt/media/image26.png" ContentType="image/png"/>
  <Override PartName="/ppt/media/image28.png" ContentType="image/png"/>
  <Override PartName="/ppt/media/image25.png" ContentType="image/png"/>
  <Override PartName="/ppt/media/image33.png" ContentType="image/png"/>
  <Override PartName="/ppt/media/image38.png" ContentType="image/png"/>
  <Override PartName="/ppt/media/image22.png" ContentType="image/png"/>
  <Override PartName="/ppt/media/image55.png" ContentType="image/png"/>
  <Override PartName="/ppt/media/image31.png" ContentType="image/png"/>
  <Override PartName="/ppt/media/image37.png" ContentType="image/png"/>
  <Override PartName="/ppt/media/image24.png" ContentType="image/png"/>
  <Override PartName="/ppt/media/image21.png" ContentType="image/png"/>
  <Override PartName="/ppt/media/image54.png" ContentType="image/png"/>
  <Override PartName="/ppt/media/image6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46.png" ContentType="image/png"/>
  <Override PartName="/ppt/media/image23.png" ContentType="image/png"/>
  <Override PartName="/ppt/media/image12.png" ContentType="image/png"/>
  <Override PartName="/ppt/media/image39.png" ContentType="image/png"/>
  <Override PartName="/ppt/media/image35.png" ContentType="image/png"/>
  <Override PartName="/ppt/media/image10.png" ContentType="image/png"/>
  <Override PartName="/ppt/media/image48.png" ContentType="image/png"/>
  <Override PartName="/ppt/media/image9.png" ContentType="image/png"/>
  <Override PartName="/ppt/media/image15.png" ContentType="image/png"/>
  <Override PartName="/ppt/media/image29.png" ContentType="image/png"/>
  <Override PartName="/ppt/media/image8.png" ContentType="image/png"/>
  <Override PartName="/ppt/media/image40.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47.png" ContentType="image/png"/>
  <Override PartName="/ppt/media/image70.png" ContentType="image/png"/>
  <Override PartName="/ppt/media/image2.png" ContentType="image/png"/>
  <Override PartName="/ppt/media/image1.png" ContentType="image/png"/>
  <Override PartName="/ppt/media/image1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73D89E9E-F8E5-4E7F-8711-D19E9E7594CC}"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8" name="PlaceHolder 1"/>
          <p:cNvSpPr>
            <a:spLocks noGrp="1"/>
          </p:cNvSpPr>
          <p:nvPr>
            <p:ph type="body"/>
          </p:nvPr>
        </p:nvSpPr>
        <p:spPr>
          <a:xfrm>
            <a:off x="685800" y="4343400"/>
            <a:ext cx="5486040" cy="4114440"/>
          </a:xfrm>
          <a:prstGeom prst="rect">
            <a:avLst/>
          </a:prstGeom>
        </p:spPr>
        <p:txBody>
          <a:bodyPr/>
          <a:p>
            <a:endParaRPr/>
          </a:p>
        </p:txBody>
      </p:sp>
      <p:sp>
        <p:nvSpPr>
          <p:cNvPr id="619" name="TextShape 2"/>
          <p:cNvSpPr txBox="1"/>
          <p:nvPr/>
        </p:nvSpPr>
        <p:spPr>
          <a:xfrm>
            <a:off x="3884760" y="8685360"/>
            <a:ext cx="2971440" cy="456840"/>
          </a:xfrm>
          <a:prstGeom prst="rect">
            <a:avLst/>
          </a:prstGeom>
        </p:spPr>
        <p:txBody>
          <a:bodyPr anchor="b"/>
          <a:p>
            <a:pPr algn="r">
              <a:lnSpc>
                <a:spcPct val="100000"/>
              </a:lnSpc>
            </a:pPr>
            <a:fld id="{1E3B34D8-BAAD-4C0A-A1AC-C8595F42E2B1}" type="slidenum">
              <a:rPr lang="fr-FR" sz="1200">
                <a:solidFill>
                  <a:srgbClr val="000000"/>
                </a:solidFill>
                <a:latin typeface="+mn-lt"/>
                <a:ea typeface="+mn-ea"/>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4" name="PlaceHolder 1"/>
          <p:cNvSpPr>
            <a:spLocks noGrp="1"/>
          </p:cNvSpPr>
          <p:nvPr>
            <p:ph type="body"/>
          </p:nvPr>
        </p:nvSpPr>
        <p:spPr>
          <a:xfrm>
            <a:off x="685800" y="4343400"/>
            <a:ext cx="5486040" cy="4114440"/>
          </a:xfrm>
          <a:prstGeom prst="rect">
            <a:avLst/>
          </a:prstGeom>
        </p:spPr>
        <p:txBody>
          <a:bodyPr/>
          <a:p>
            <a:endParaRPr/>
          </a:p>
        </p:txBody>
      </p:sp>
      <p:sp>
        <p:nvSpPr>
          <p:cNvPr id="635" name="TextShape 2"/>
          <p:cNvSpPr txBox="1"/>
          <p:nvPr/>
        </p:nvSpPr>
        <p:spPr>
          <a:xfrm>
            <a:off x="3884760" y="8685360"/>
            <a:ext cx="2971440" cy="456840"/>
          </a:xfrm>
          <a:prstGeom prst="rect">
            <a:avLst/>
          </a:prstGeom>
        </p:spPr>
        <p:txBody>
          <a:bodyPr anchor="b"/>
          <a:p>
            <a:pPr algn="r">
              <a:lnSpc>
                <a:spcPct val="100000"/>
              </a:lnSpc>
            </a:pPr>
            <a:fld id="{D6AF1103-494C-4448-9F28-764F17F6EADF}" type="slidenum">
              <a:rPr lang="fr-FR" sz="1200">
                <a:solidFill>
                  <a:srgbClr val="000000"/>
                </a:solidFill>
                <a:latin typeface="+mn-lt"/>
                <a:ea typeface="+mn-ea"/>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6" name="PlaceHolder 1"/>
          <p:cNvSpPr>
            <a:spLocks noGrp="1"/>
          </p:cNvSpPr>
          <p:nvPr>
            <p:ph type="body"/>
          </p:nvPr>
        </p:nvSpPr>
        <p:spPr>
          <a:xfrm>
            <a:off x="685800" y="4343400"/>
            <a:ext cx="5486040" cy="4114440"/>
          </a:xfrm>
          <a:prstGeom prst="rect">
            <a:avLst/>
          </a:prstGeom>
        </p:spPr>
        <p:txBody>
          <a:bodyPr/>
          <a:p>
            <a:endParaRPr/>
          </a:p>
        </p:txBody>
      </p:sp>
      <p:sp>
        <p:nvSpPr>
          <p:cNvPr id="637" name="TextShape 2"/>
          <p:cNvSpPr txBox="1"/>
          <p:nvPr/>
        </p:nvSpPr>
        <p:spPr>
          <a:xfrm>
            <a:off x="3884760" y="8685360"/>
            <a:ext cx="2971440" cy="456840"/>
          </a:xfrm>
          <a:prstGeom prst="rect">
            <a:avLst/>
          </a:prstGeom>
        </p:spPr>
        <p:txBody>
          <a:bodyPr anchor="b"/>
          <a:p>
            <a:pPr algn="r">
              <a:lnSpc>
                <a:spcPct val="100000"/>
              </a:lnSpc>
            </a:pPr>
            <a:fld id="{E4653FAB-1DBC-4CF1-97BA-3C09EC89E0EA}" type="slidenum">
              <a:rPr lang="fr-FR" sz="1200">
                <a:solidFill>
                  <a:srgbClr val="000000"/>
                </a:solidFill>
                <a:latin typeface="+mn-lt"/>
                <a:ea typeface="+mn-ea"/>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8" name="PlaceHolder 1"/>
          <p:cNvSpPr>
            <a:spLocks noGrp="1"/>
          </p:cNvSpPr>
          <p:nvPr>
            <p:ph type="body"/>
          </p:nvPr>
        </p:nvSpPr>
        <p:spPr>
          <a:xfrm>
            <a:off x="685800" y="4343400"/>
            <a:ext cx="5486040" cy="4114440"/>
          </a:xfrm>
          <a:prstGeom prst="rect">
            <a:avLst/>
          </a:prstGeom>
        </p:spPr>
        <p:txBody>
          <a:bodyPr/>
          <a:p>
            <a:endParaRPr/>
          </a:p>
        </p:txBody>
      </p:sp>
      <p:sp>
        <p:nvSpPr>
          <p:cNvPr id="639" name="TextShape 2"/>
          <p:cNvSpPr txBox="1"/>
          <p:nvPr/>
        </p:nvSpPr>
        <p:spPr>
          <a:xfrm>
            <a:off x="3884760" y="8685360"/>
            <a:ext cx="2971440" cy="456840"/>
          </a:xfrm>
          <a:prstGeom prst="rect">
            <a:avLst/>
          </a:prstGeom>
        </p:spPr>
        <p:txBody>
          <a:bodyPr anchor="b"/>
          <a:p>
            <a:pPr algn="r">
              <a:lnSpc>
                <a:spcPct val="100000"/>
              </a:lnSpc>
            </a:pPr>
            <a:fld id="{0F576EEB-60C9-401C-8B42-48833FB61B19}" type="slidenum">
              <a:rPr lang="fr-FR" sz="1200">
                <a:solidFill>
                  <a:srgbClr val="000000"/>
                </a:solidFill>
                <a:latin typeface="+mn-lt"/>
                <a:ea typeface="+mn-ea"/>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0" name="PlaceHolder 1"/>
          <p:cNvSpPr>
            <a:spLocks noGrp="1"/>
          </p:cNvSpPr>
          <p:nvPr>
            <p:ph type="body"/>
          </p:nvPr>
        </p:nvSpPr>
        <p:spPr>
          <a:xfrm>
            <a:off x="685800" y="4343400"/>
            <a:ext cx="5486040" cy="4114440"/>
          </a:xfrm>
          <a:prstGeom prst="rect">
            <a:avLst/>
          </a:prstGeom>
        </p:spPr>
        <p:txBody>
          <a:bodyPr/>
          <a:p>
            <a:endParaRPr/>
          </a:p>
        </p:txBody>
      </p:sp>
      <p:sp>
        <p:nvSpPr>
          <p:cNvPr id="641" name="TextShape 2"/>
          <p:cNvSpPr txBox="1"/>
          <p:nvPr/>
        </p:nvSpPr>
        <p:spPr>
          <a:xfrm>
            <a:off x="3884760" y="8685360"/>
            <a:ext cx="2971440" cy="456840"/>
          </a:xfrm>
          <a:prstGeom prst="rect">
            <a:avLst/>
          </a:prstGeom>
        </p:spPr>
        <p:txBody>
          <a:bodyPr anchor="b"/>
          <a:p>
            <a:pPr algn="r">
              <a:lnSpc>
                <a:spcPct val="100000"/>
              </a:lnSpc>
            </a:pPr>
            <a:fld id="{5BDADBE0-D3A8-43B0-9219-5099C84F3728}" type="slidenum">
              <a:rPr lang="fr-FR" sz="1200">
                <a:solidFill>
                  <a:srgbClr val="000000"/>
                </a:solidFill>
                <a:latin typeface="+mn-lt"/>
                <a:ea typeface="+mn-ea"/>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2" name="PlaceHolder 1"/>
          <p:cNvSpPr>
            <a:spLocks noGrp="1"/>
          </p:cNvSpPr>
          <p:nvPr>
            <p:ph type="body"/>
          </p:nvPr>
        </p:nvSpPr>
        <p:spPr>
          <a:xfrm>
            <a:off x="685800" y="4343400"/>
            <a:ext cx="5486040" cy="4114440"/>
          </a:xfrm>
          <a:prstGeom prst="rect">
            <a:avLst/>
          </a:prstGeom>
        </p:spPr>
        <p:txBody>
          <a:bodyPr/>
          <a:p>
            <a:endParaRPr/>
          </a:p>
        </p:txBody>
      </p:sp>
      <p:sp>
        <p:nvSpPr>
          <p:cNvPr id="643" name="TextShape 2"/>
          <p:cNvSpPr txBox="1"/>
          <p:nvPr/>
        </p:nvSpPr>
        <p:spPr>
          <a:xfrm>
            <a:off x="3884760" y="8685360"/>
            <a:ext cx="2971440" cy="456840"/>
          </a:xfrm>
          <a:prstGeom prst="rect">
            <a:avLst/>
          </a:prstGeom>
        </p:spPr>
        <p:txBody>
          <a:bodyPr anchor="b"/>
          <a:p>
            <a:pPr algn="r">
              <a:lnSpc>
                <a:spcPct val="100000"/>
              </a:lnSpc>
            </a:pPr>
            <a:fld id="{CAB6E412-565C-4190-817A-969A212A3BA2}" type="slidenum">
              <a:rPr lang="fr-FR" sz="1200">
                <a:solidFill>
                  <a:srgbClr val="000000"/>
                </a:solidFill>
                <a:latin typeface="+mn-lt"/>
                <a:ea typeface="+mn-ea"/>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4" name="PlaceHolder 1"/>
          <p:cNvSpPr>
            <a:spLocks noGrp="1"/>
          </p:cNvSpPr>
          <p:nvPr>
            <p:ph type="body"/>
          </p:nvPr>
        </p:nvSpPr>
        <p:spPr>
          <a:xfrm>
            <a:off x="685800" y="4343400"/>
            <a:ext cx="5486040" cy="4114440"/>
          </a:xfrm>
          <a:prstGeom prst="rect">
            <a:avLst/>
          </a:prstGeom>
        </p:spPr>
        <p:txBody>
          <a:bodyPr/>
          <a:p>
            <a:endParaRPr/>
          </a:p>
        </p:txBody>
      </p:sp>
      <p:sp>
        <p:nvSpPr>
          <p:cNvPr id="645" name="TextShape 2"/>
          <p:cNvSpPr txBox="1"/>
          <p:nvPr/>
        </p:nvSpPr>
        <p:spPr>
          <a:xfrm>
            <a:off x="3884760" y="8685360"/>
            <a:ext cx="2971440" cy="456840"/>
          </a:xfrm>
          <a:prstGeom prst="rect">
            <a:avLst/>
          </a:prstGeom>
        </p:spPr>
        <p:txBody>
          <a:bodyPr anchor="b"/>
          <a:p>
            <a:pPr algn="r">
              <a:lnSpc>
                <a:spcPct val="100000"/>
              </a:lnSpc>
            </a:pPr>
            <a:fld id="{DFB57E8B-E899-46B2-8D83-6A79B706C2D9}" type="slidenum">
              <a:rPr lang="fr-FR" sz="1200">
                <a:solidFill>
                  <a:srgbClr val="000000"/>
                </a:solidFill>
                <a:latin typeface="+mn-lt"/>
                <a:ea typeface="+mn-ea"/>
              </a:rPr>
              <a:t>&lt;numéro&gt;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6" name="PlaceHolder 1"/>
          <p:cNvSpPr>
            <a:spLocks noGrp="1"/>
          </p:cNvSpPr>
          <p:nvPr>
            <p:ph type="body"/>
          </p:nvPr>
        </p:nvSpPr>
        <p:spPr>
          <a:xfrm>
            <a:off x="685800" y="4343400"/>
            <a:ext cx="5486040" cy="4114440"/>
          </a:xfrm>
          <a:prstGeom prst="rect">
            <a:avLst/>
          </a:prstGeom>
        </p:spPr>
        <p:txBody>
          <a:bodyPr/>
          <a:p>
            <a:endParaRPr/>
          </a:p>
        </p:txBody>
      </p:sp>
      <p:sp>
        <p:nvSpPr>
          <p:cNvPr id="647" name="TextShape 2"/>
          <p:cNvSpPr txBox="1"/>
          <p:nvPr/>
        </p:nvSpPr>
        <p:spPr>
          <a:xfrm>
            <a:off x="3884760" y="8685360"/>
            <a:ext cx="2971440" cy="456840"/>
          </a:xfrm>
          <a:prstGeom prst="rect">
            <a:avLst/>
          </a:prstGeom>
        </p:spPr>
        <p:txBody>
          <a:bodyPr anchor="b"/>
          <a:p>
            <a:pPr algn="r">
              <a:lnSpc>
                <a:spcPct val="100000"/>
              </a:lnSpc>
            </a:pPr>
            <a:fld id="{1B44D70D-F6B2-4B8C-97F8-8FD957E622E6}" type="slidenum">
              <a:rPr lang="fr-FR" sz="1200">
                <a:solidFill>
                  <a:srgbClr val="000000"/>
                </a:solidFill>
                <a:latin typeface="+mn-lt"/>
                <a:ea typeface="+mn-ea"/>
              </a:rPr>
              <a:t>&lt;numéro&gt;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8" name="PlaceHolder 1"/>
          <p:cNvSpPr>
            <a:spLocks noGrp="1"/>
          </p:cNvSpPr>
          <p:nvPr>
            <p:ph type="body"/>
          </p:nvPr>
        </p:nvSpPr>
        <p:spPr>
          <a:xfrm>
            <a:off x="685800" y="4343400"/>
            <a:ext cx="5486040" cy="4114440"/>
          </a:xfrm>
          <a:prstGeom prst="rect">
            <a:avLst/>
          </a:prstGeom>
        </p:spPr>
        <p:txBody>
          <a:bodyPr/>
          <a:p>
            <a:endParaRPr/>
          </a:p>
        </p:txBody>
      </p:sp>
      <p:sp>
        <p:nvSpPr>
          <p:cNvPr id="649" name="TextShape 2"/>
          <p:cNvSpPr txBox="1"/>
          <p:nvPr/>
        </p:nvSpPr>
        <p:spPr>
          <a:xfrm>
            <a:off x="3884760" y="8685360"/>
            <a:ext cx="2971440" cy="456840"/>
          </a:xfrm>
          <a:prstGeom prst="rect">
            <a:avLst/>
          </a:prstGeom>
        </p:spPr>
        <p:txBody>
          <a:bodyPr anchor="b"/>
          <a:p>
            <a:pPr algn="r">
              <a:lnSpc>
                <a:spcPct val="100000"/>
              </a:lnSpc>
            </a:pPr>
            <a:fld id="{43C1F7DC-7AF4-48BA-B052-94569ABE5577}"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0" name="PlaceHolder 1"/>
          <p:cNvSpPr>
            <a:spLocks noGrp="1"/>
          </p:cNvSpPr>
          <p:nvPr>
            <p:ph type="body"/>
          </p:nvPr>
        </p:nvSpPr>
        <p:spPr>
          <a:xfrm>
            <a:off x="685800" y="4343400"/>
            <a:ext cx="5486040" cy="4114440"/>
          </a:xfrm>
          <a:prstGeom prst="rect">
            <a:avLst/>
          </a:prstGeom>
        </p:spPr>
        <p:txBody>
          <a:bodyPr/>
          <a:p>
            <a:endParaRPr/>
          </a:p>
        </p:txBody>
      </p:sp>
      <p:sp>
        <p:nvSpPr>
          <p:cNvPr id="621" name="TextShape 2"/>
          <p:cNvSpPr txBox="1"/>
          <p:nvPr/>
        </p:nvSpPr>
        <p:spPr>
          <a:xfrm>
            <a:off x="3884760" y="8685360"/>
            <a:ext cx="2971440" cy="456840"/>
          </a:xfrm>
          <a:prstGeom prst="rect">
            <a:avLst/>
          </a:prstGeom>
        </p:spPr>
        <p:txBody>
          <a:bodyPr anchor="b"/>
          <a:p>
            <a:pPr algn="r">
              <a:lnSpc>
                <a:spcPct val="100000"/>
              </a:lnSpc>
            </a:pPr>
            <a:fld id="{A022F702-C657-4066-B0FC-67582E436E2F}"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2" name="PlaceHolder 1"/>
          <p:cNvSpPr>
            <a:spLocks noGrp="1"/>
          </p:cNvSpPr>
          <p:nvPr>
            <p:ph type="body"/>
          </p:nvPr>
        </p:nvSpPr>
        <p:spPr>
          <a:xfrm>
            <a:off x="685800" y="4343400"/>
            <a:ext cx="5486040" cy="4114440"/>
          </a:xfrm>
          <a:prstGeom prst="rect">
            <a:avLst/>
          </a:prstGeom>
        </p:spPr>
        <p:txBody>
          <a:bodyPr/>
          <a:p>
            <a:endParaRPr/>
          </a:p>
        </p:txBody>
      </p:sp>
      <p:sp>
        <p:nvSpPr>
          <p:cNvPr id="623" name="TextShape 2"/>
          <p:cNvSpPr txBox="1"/>
          <p:nvPr/>
        </p:nvSpPr>
        <p:spPr>
          <a:xfrm>
            <a:off x="3884760" y="8685360"/>
            <a:ext cx="2971440" cy="456840"/>
          </a:xfrm>
          <a:prstGeom prst="rect">
            <a:avLst/>
          </a:prstGeom>
        </p:spPr>
        <p:txBody>
          <a:bodyPr anchor="b"/>
          <a:p>
            <a:pPr algn="r">
              <a:lnSpc>
                <a:spcPct val="100000"/>
              </a:lnSpc>
            </a:pPr>
            <a:fld id="{F676954D-F961-49B7-B19D-C1249DA7F044}"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4" name="PlaceHolder 1"/>
          <p:cNvSpPr>
            <a:spLocks noGrp="1"/>
          </p:cNvSpPr>
          <p:nvPr>
            <p:ph type="body"/>
          </p:nvPr>
        </p:nvSpPr>
        <p:spPr>
          <a:xfrm>
            <a:off x="685800" y="4343400"/>
            <a:ext cx="5486040" cy="4114440"/>
          </a:xfrm>
          <a:prstGeom prst="rect">
            <a:avLst/>
          </a:prstGeom>
        </p:spPr>
        <p:txBody>
          <a:bodyPr/>
          <a:p>
            <a:endParaRPr/>
          </a:p>
        </p:txBody>
      </p:sp>
      <p:sp>
        <p:nvSpPr>
          <p:cNvPr id="625" name="TextShape 2"/>
          <p:cNvSpPr txBox="1"/>
          <p:nvPr/>
        </p:nvSpPr>
        <p:spPr>
          <a:xfrm>
            <a:off x="3884760" y="8685360"/>
            <a:ext cx="2971440" cy="456840"/>
          </a:xfrm>
          <a:prstGeom prst="rect">
            <a:avLst/>
          </a:prstGeom>
        </p:spPr>
        <p:txBody>
          <a:bodyPr anchor="b"/>
          <a:p>
            <a:pPr algn="r">
              <a:lnSpc>
                <a:spcPct val="100000"/>
              </a:lnSpc>
            </a:pPr>
            <a:fld id="{C676019A-FF38-4B6D-8254-36572A2D2933}" type="slidenum">
              <a:rPr lang="fr-FR" sz="1200">
                <a:solidFill>
                  <a:srgbClr val="000000"/>
                </a:solidFill>
                <a:latin typeface="+mn-lt"/>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6" name="PlaceHolder 1"/>
          <p:cNvSpPr>
            <a:spLocks noGrp="1"/>
          </p:cNvSpPr>
          <p:nvPr>
            <p:ph type="body"/>
          </p:nvPr>
        </p:nvSpPr>
        <p:spPr>
          <a:xfrm>
            <a:off x="685800" y="4343400"/>
            <a:ext cx="5486040" cy="4114440"/>
          </a:xfrm>
          <a:prstGeom prst="rect">
            <a:avLst/>
          </a:prstGeom>
        </p:spPr>
        <p:txBody>
          <a:bodyPr/>
          <a:p>
            <a:endParaRPr/>
          </a:p>
        </p:txBody>
      </p:sp>
      <p:sp>
        <p:nvSpPr>
          <p:cNvPr id="627" name="TextShape 2"/>
          <p:cNvSpPr txBox="1"/>
          <p:nvPr/>
        </p:nvSpPr>
        <p:spPr>
          <a:xfrm>
            <a:off x="3884760" y="8685360"/>
            <a:ext cx="2971440" cy="456840"/>
          </a:xfrm>
          <a:prstGeom prst="rect">
            <a:avLst/>
          </a:prstGeom>
        </p:spPr>
        <p:txBody>
          <a:bodyPr anchor="b"/>
          <a:p>
            <a:pPr algn="r">
              <a:lnSpc>
                <a:spcPct val="100000"/>
              </a:lnSpc>
            </a:pPr>
            <a:fld id="{5528FEDD-B4E0-4E39-893C-A836CB8C08FE}"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8" name="PlaceHolder 1"/>
          <p:cNvSpPr>
            <a:spLocks noGrp="1"/>
          </p:cNvSpPr>
          <p:nvPr>
            <p:ph type="body"/>
          </p:nvPr>
        </p:nvSpPr>
        <p:spPr>
          <a:xfrm>
            <a:off x="685800" y="4343400"/>
            <a:ext cx="5486040" cy="4114440"/>
          </a:xfrm>
          <a:prstGeom prst="rect">
            <a:avLst/>
          </a:prstGeom>
        </p:spPr>
        <p:txBody>
          <a:bodyPr/>
          <a:p>
            <a:endParaRPr/>
          </a:p>
        </p:txBody>
      </p:sp>
      <p:sp>
        <p:nvSpPr>
          <p:cNvPr id="629" name="TextShape 2"/>
          <p:cNvSpPr txBox="1"/>
          <p:nvPr/>
        </p:nvSpPr>
        <p:spPr>
          <a:xfrm>
            <a:off x="3884760" y="8685360"/>
            <a:ext cx="2971440" cy="456840"/>
          </a:xfrm>
          <a:prstGeom prst="rect">
            <a:avLst/>
          </a:prstGeom>
        </p:spPr>
        <p:txBody>
          <a:bodyPr anchor="b"/>
          <a:p>
            <a:pPr algn="r">
              <a:lnSpc>
                <a:spcPct val="100000"/>
              </a:lnSpc>
            </a:pPr>
            <a:fld id="{8C168987-ECB8-482B-84B8-2D2DD5D43FBC}" type="slidenum">
              <a:rPr lang="fr-FR" sz="12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0" name="PlaceHolder 1"/>
          <p:cNvSpPr>
            <a:spLocks noGrp="1"/>
          </p:cNvSpPr>
          <p:nvPr>
            <p:ph type="body"/>
          </p:nvPr>
        </p:nvSpPr>
        <p:spPr>
          <a:xfrm>
            <a:off x="685800" y="4343400"/>
            <a:ext cx="5486040" cy="4114440"/>
          </a:xfrm>
          <a:prstGeom prst="rect">
            <a:avLst/>
          </a:prstGeom>
        </p:spPr>
        <p:txBody>
          <a:bodyPr/>
          <a:p>
            <a:endParaRPr/>
          </a:p>
        </p:txBody>
      </p:sp>
      <p:sp>
        <p:nvSpPr>
          <p:cNvPr id="631" name="TextShape 2"/>
          <p:cNvSpPr txBox="1"/>
          <p:nvPr/>
        </p:nvSpPr>
        <p:spPr>
          <a:xfrm>
            <a:off x="3884760" y="8685360"/>
            <a:ext cx="2971440" cy="456840"/>
          </a:xfrm>
          <a:prstGeom prst="rect">
            <a:avLst/>
          </a:prstGeom>
        </p:spPr>
        <p:txBody>
          <a:bodyPr anchor="b"/>
          <a:p>
            <a:pPr algn="r">
              <a:lnSpc>
                <a:spcPct val="100000"/>
              </a:lnSpc>
            </a:pPr>
            <a:fld id="{7B9F3B79-8E5C-412A-99EB-609940C7E0F7}" type="slidenum">
              <a:rPr lang="fr-FR" sz="1200">
                <a:solidFill>
                  <a:srgbClr val="000000"/>
                </a:solidFill>
                <a:latin typeface="+mn-lt"/>
                <a:ea typeface="+mn-ea"/>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2" name="PlaceHolder 1"/>
          <p:cNvSpPr>
            <a:spLocks noGrp="1"/>
          </p:cNvSpPr>
          <p:nvPr>
            <p:ph type="body"/>
          </p:nvPr>
        </p:nvSpPr>
        <p:spPr>
          <a:xfrm>
            <a:off x="685800" y="4343400"/>
            <a:ext cx="5486040" cy="4114440"/>
          </a:xfrm>
          <a:prstGeom prst="rect">
            <a:avLst/>
          </a:prstGeom>
        </p:spPr>
        <p:txBody>
          <a:bodyPr/>
          <a:p>
            <a:endParaRPr/>
          </a:p>
        </p:txBody>
      </p:sp>
      <p:sp>
        <p:nvSpPr>
          <p:cNvPr id="633" name="TextShape 2"/>
          <p:cNvSpPr txBox="1"/>
          <p:nvPr/>
        </p:nvSpPr>
        <p:spPr>
          <a:xfrm>
            <a:off x="3884760" y="8685360"/>
            <a:ext cx="2971440" cy="456840"/>
          </a:xfrm>
          <a:prstGeom prst="rect">
            <a:avLst/>
          </a:prstGeom>
        </p:spPr>
        <p:txBody>
          <a:bodyPr anchor="b"/>
          <a:p>
            <a:pPr algn="r">
              <a:lnSpc>
                <a:spcPct val="100000"/>
              </a:lnSpc>
            </a:pPr>
            <a:fld id="{FB948053-79AA-46E3-AD18-98877185FD57}" type="slidenum">
              <a:rPr lang="fr-FR" sz="12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7"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28"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0"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31"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32"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33"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5"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36"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37" name="" descr=""/>
          <p:cNvPicPr/>
          <p:nvPr/>
        </p:nvPicPr>
        <p:blipFill>
          <a:blip r:embed="rId2"/>
          <a:stretch>
            <a:fillRect/>
          </a:stretch>
        </p:blipFill>
        <p:spPr>
          <a:xfrm>
            <a:off x="388800" y="2875320"/>
            <a:ext cx="6994800" cy="5580720"/>
          </a:xfrm>
          <a:prstGeom prst="rect">
            <a:avLst/>
          </a:prstGeom>
          <a:ln>
            <a:noFill/>
          </a:ln>
        </p:spPr>
      </p:pic>
      <p:pic>
        <p:nvPicPr>
          <p:cNvPr id="38"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5"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7"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0"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4"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55"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56"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8"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9"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0"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2"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63"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4"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6"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67"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9"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7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71"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72"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74"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75"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76" name="" descr=""/>
          <p:cNvPicPr/>
          <p:nvPr/>
        </p:nvPicPr>
        <p:blipFill>
          <a:blip r:embed="rId2"/>
          <a:stretch>
            <a:fillRect/>
          </a:stretch>
        </p:blipFill>
        <p:spPr>
          <a:xfrm>
            <a:off x="388800" y="2875320"/>
            <a:ext cx="6994800" cy="5580720"/>
          </a:xfrm>
          <a:prstGeom prst="rect">
            <a:avLst/>
          </a:prstGeom>
          <a:ln>
            <a:noFill/>
          </a:ln>
        </p:spPr>
      </p:pic>
      <p:pic>
        <p:nvPicPr>
          <p:cNvPr id="77"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8"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0"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11"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5"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16"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17"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2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1"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3"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24"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5"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82840" y="3124800"/>
            <a:ext cx="6606360" cy="215568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1" name="PlaceHolder 2"/>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2" name="PlaceHolder 3"/>
          <p:cNvSpPr>
            <a:spLocks noGrp="1"/>
          </p:cNvSpPr>
          <p:nvPr>
            <p:ph type="ftr"/>
          </p:nvPr>
        </p:nvSpPr>
        <p:spPr>
          <a:xfrm>
            <a:off x="2655720" y="9322560"/>
            <a:ext cx="2460960" cy="535320"/>
          </a:xfrm>
          <a:prstGeom prst="rect">
            <a:avLst/>
          </a:prstGeom>
        </p:spPr>
        <p:txBody>
          <a:bodyPr anchor="ctr"/>
          <a:p>
            <a:endParaRPr/>
          </a:p>
        </p:txBody>
      </p:sp>
      <p:sp>
        <p:nvSpPr>
          <p:cNvPr id="3" name="PlaceHolder 4"/>
          <p:cNvSpPr>
            <a:spLocks noGrp="1"/>
          </p:cNvSpPr>
          <p:nvPr>
            <p:ph type="sldNum"/>
          </p:nvPr>
        </p:nvSpPr>
        <p:spPr>
          <a:xfrm>
            <a:off x="142560" y="9519840"/>
            <a:ext cx="1813320" cy="535320"/>
          </a:xfrm>
          <a:prstGeom prst="rect">
            <a:avLst/>
          </a:prstGeom>
        </p:spPr>
        <p:txBody>
          <a:bodyPr anchor="ctr"/>
          <a:p>
            <a:pPr>
              <a:lnSpc>
                <a:spcPct val="100000"/>
              </a:lnSpc>
            </a:pPr>
            <a:fld id="{EDE52BDF-C1E4-49C9-AF20-16D80F5FFD9A}" type="slidenum">
              <a:rPr lang="fr-FR" sz="1200">
                <a:solidFill>
                  <a:srgbClr val="8b8b8b"/>
                </a:solidFill>
                <a:latin typeface="Futura Condensed"/>
              </a:rPr>
              <a:t>&lt;numéro&gt;</a:t>
            </a:fld>
            <a:endParaRPr/>
          </a:p>
        </p:txBody>
      </p:sp>
      <p:sp>
        <p:nvSpPr>
          <p:cNvPr id="4" name="PlaceHolder 5"/>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en-US" sz="3200">
                <a:latin typeface="Calibri"/>
              </a:rPr>
              <a:t>Cliquez pour éditer le format du plan de texte</a:t>
            </a:r>
            <a:endParaRPr/>
          </a:p>
          <a:p>
            <a:pPr lvl="1">
              <a:buSzPct val="75000"/>
              <a:buFont typeface="StarSymbol"/>
              <a:buChar char=""/>
            </a:pPr>
            <a:r>
              <a:rPr lang="en-US" sz="2400">
                <a:latin typeface="Calibri"/>
              </a:rPr>
              <a:t>Second niveau de plan</a:t>
            </a:r>
            <a:endParaRPr/>
          </a:p>
          <a:p>
            <a:pPr lvl="2">
              <a:buSzPct val="45000"/>
              <a:buFont typeface="StarSymbol"/>
              <a:buChar char=""/>
            </a:pPr>
            <a:r>
              <a:rPr lang="en-US" sz="2000">
                <a:latin typeface="Calibri"/>
              </a:rPr>
              <a:t>Troisième niveau de plan</a:t>
            </a:r>
            <a:endParaRPr/>
          </a:p>
          <a:p>
            <a:pPr lvl="3">
              <a:buSzPct val="75000"/>
              <a:buFont typeface="StarSymbol"/>
              <a:buChar char=""/>
            </a:pPr>
            <a:r>
              <a:rPr lang="en-US" sz="2000">
                <a:latin typeface="Calibri"/>
              </a:rPr>
              <a:t>Quatrième niveau de plan</a:t>
            </a:r>
            <a:endParaRPr/>
          </a:p>
          <a:p>
            <a:pPr lvl="4">
              <a:buSzPct val="45000"/>
              <a:buFont typeface="StarSymbol"/>
              <a:buChar char=""/>
            </a:pPr>
            <a:r>
              <a:rPr lang="en-US" sz="2000">
                <a:latin typeface="Calibri"/>
              </a:rPr>
              <a:t>Cinquième niveau de plan</a:t>
            </a:r>
            <a:endParaRPr/>
          </a:p>
          <a:p>
            <a:pPr lvl="5">
              <a:buSzPct val="45000"/>
              <a:buFont typeface="StarSymbol"/>
              <a:buChar char=""/>
            </a:pPr>
            <a:r>
              <a:rPr lang="en-US" sz="2000">
                <a:latin typeface="Calibri"/>
              </a:rPr>
              <a:t>Sixième niveau de plan</a:t>
            </a:r>
            <a:endParaRPr/>
          </a:p>
          <a:p>
            <a:pPr lvl="6">
              <a:buSzPct val="45000"/>
              <a:buFont typeface="StarSymbol"/>
              <a:buChar char=""/>
            </a:pPr>
            <a:r>
              <a:rPr lang="en-US" sz="2000">
                <a:latin typeface="Calibri"/>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88800" y="402840"/>
            <a:ext cx="6994800" cy="167616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40" name="PlaceHolder 2"/>
          <p:cNvSpPr>
            <a:spLocks noGrp="1"/>
          </p:cNvSpPr>
          <p:nvPr>
            <p:ph type="body"/>
          </p:nvPr>
        </p:nvSpPr>
        <p:spPr>
          <a:xfrm>
            <a:off x="388800" y="2346840"/>
            <a:ext cx="6994800" cy="6637680"/>
          </a:xfrm>
          <a:prstGeom prst="rect">
            <a:avLst/>
          </a:prstGeom>
        </p:spPr>
        <p:txBody>
          <a:bodyPr/>
          <a:p>
            <a:pPr>
              <a:buSzPct val="45000"/>
              <a:buFont typeface="StarSymbol"/>
              <a:buChar char=""/>
            </a:pPr>
            <a:r>
              <a:rPr lang="en-US" sz="3200">
                <a:solidFill>
                  <a:srgbClr val="000000"/>
                </a:solidFill>
                <a:latin typeface="Calibri"/>
              </a:rPr>
              <a:t>Cliquez pour éditer le format du plan de texte</a:t>
            </a:r>
            <a:endParaRPr/>
          </a:p>
          <a:p>
            <a:pPr lvl="1">
              <a:buSzPct val="75000"/>
              <a:buFont typeface="StarSymbol"/>
              <a:buChar char=""/>
            </a:pPr>
            <a:r>
              <a:rPr lang="en-US" sz="3200">
                <a:solidFill>
                  <a:srgbClr val="000000"/>
                </a:solidFill>
                <a:latin typeface="Calibri"/>
              </a:rPr>
              <a:t>Second niveau de plan</a:t>
            </a:r>
            <a:endParaRPr/>
          </a:p>
          <a:p>
            <a:pPr lvl="2">
              <a:buSzPct val="45000"/>
              <a:buFont typeface="StarSymbol"/>
              <a:buChar char=""/>
            </a:pPr>
            <a:r>
              <a:rPr lang="en-US" sz="3200">
                <a:solidFill>
                  <a:srgbClr val="000000"/>
                </a:solidFill>
                <a:latin typeface="Calibri"/>
              </a:rPr>
              <a:t>Troisième niveau de plan</a:t>
            </a:r>
            <a:endParaRPr/>
          </a:p>
          <a:p>
            <a:pPr lvl="3">
              <a:buSzPct val="75000"/>
              <a:buFont typeface="StarSymbol"/>
              <a:buChar char=""/>
            </a:pPr>
            <a:r>
              <a:rPr lang="en-US" sz="3200">
                <a:solidFill>
                  <a:srgbClr val="000000"/>
                </a:solidFill>
                <a:latin typeface="Calibri"/>
              </a:rPr>
              <a:t>Quatrième niveau de plan</a:t>
            </a:r>
            <a:endParaRPr/>
          </a:p>
          <a:p>
            <a:pPr lvl="4">
              <a:buSzPct val="45000"/>
              <a:buFont typeface="StarSymbol"/>
              <a:buChar char=""/>
            </a:pPr>
            <a:r>
              <a:rPr lang="en-US" sz="3200">
                <a:solidFill>
                  <a:srgbClr val="000000"/>
                </a:solidFill>
                <a:latin typeface="Calibri"/>
              </a:rPr>
              <a:t>Cinquième niveau de plan</a:t>
            </a:r>
            <a:endParaRPr/>
          </a:p>
          <a:p>
            <a:pPr lvl="5">
              <a:buSzPct val="45000"/>
              <a:buFont typeface="StarSymbol"/>
              <a:buChar char=""/>
            </a:pPr>
            <a:r>
              <a:rPr lang="en-US" sz="3200">
                <a:solidFill>
                  <a:srgbClr val="000000"/>
                </a:solidFill>
                <a:latin typeface="Calibri"/>
              </a:rPr>
              <a:t>Sixième niveau de plan</a:t>
            </a:r>
            <a:endParaRPr/>
          </a:p>
          <a:p>
            <a:pPr>
              <a:lnSpc>
                <a:spcPct val="100000"/>
              </a:lnSpc>
              <a:buFont typeface="Arial"/>
              <a:buChar char="•"/>
            </a:pPr>
            <a:r>
              <a:rPr lang="en-US" sz="3200">
                <a:solidFill>
                  <a:srgbClr val="000000"/>
                </a:solidFill>
                <a:latin typeface="Calibri"/>
              </a:rPr>
              <a:t>Septième niveau de planClick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42" name="PlaceHolder 4"/>
          <p:cNvSpPr>
            <a:spLocks noGrp="1"/>
          </p:cNvSpPr>
          <p:nvPr>
            <p:ph type="ftr"/>
          </p:nvPr>
        </p:nvSpPr>
        <p:spPr>
          <a:xfrm>
            <a:off x="2655720" y="9322560"/>
            <a:ext cx="2460960" cy="535320"/>
          </a:xfrm>
          <a:prstGeom prst="rect">
            <a:avLst/>
          </a:prstGeom>
        </p:spPr>
        <p:txBody>
          <a:bodyPr anchor="ctr"/>
          <a:p>
            <a:endParaRPr/>
          </a:p>
        </p:txBody>
      </p:sp>
      <p:sp>
        <p:nvSpPr>
          <p:cNvPr id="43" name="PlaceHolder 5"/>
          <p:cNvSpPr>
            <a:spLocks noGrp="1"/>
          </p:cNvSpPr>
          <p:nvPr>
            <p:ph type="sldNum"/>
          </p:nvPr>
        </p:nvSpPr>
        <p:spPr>
          <a:xfrm>
            <a:off x="142560" y="9519840"/>
            <a:ext cx="1813320" cy="535320"/>
          </a:xfrm>
          <a:prstGeom prst="rect">
            <a:avLst/>
          </a:prstGeom>
        </p:spPr>
        <p:txBody>
          <a:bodyPr anchor="ctr"/>
          <a:p>
            <a:pPr>
              <a:lnSpc>
                <a:spcPct val="100000"/>
              </a:lnSpc>
            </a:pPr>
            <a:fld id="{ED0F7BC0-D167-42C1-90C9-F9A49133CB49}" type="slidenum">
              <a:rPr lang="fr-FR" sz="1200">
                <a:solidFill>
                  <a:srgbClr val="8b8b8b"/>
                </a:solidFill>
                <a:latin typeface="Futura Condensed"/>
              </a:rPr>
              <a:t>&lt;numéro&gt;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2.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slideLayout" Target="../slideLayouts/slideLayout2.xml"/><Relationship Id="rId8"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2.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2.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slideLayout" Target="../slideLayouts/slideLayout2.xml"/><Relationship Id="rId1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slideLayout" Target="../slideLayouts/slideLayout2.xml"/><Relationship Id="rId1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slideLayout" Target="../slideLayouts/slideLayout2.xml"/><Relationship Id="rId19"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3" name="Picture 1" descr=""/>
          <p:cNvPicPr/>
          <p:nvPr/>
        </p:nvPicPr>
        <p:blipFill>
          <a:blip r:embed="rId1"/>
          <a:stretch>
            <a:fillRect/>
          </a:stretch>
        </p:blipFill>
        <p:spPr>
          <a:xfrm>
            <a:off x="0" y="0"/>
            <a:ext cx="7772040" cy="10058040"/>
          </a:xfrm>
          <a:prstGeom prst="rect">
            <a:avLst/>
          </a:prstGeom>
          <a:ln>
            <a:noFill/>
          </a:ln>
        </p:spPr>
      </p:pic>
      <p:sp>
        <p:nvSpPr>
          <p:cNvPr id="84" name="CustomShape 1"/>
          <p:cNvSpPr/>
          <p:nvPr/>
        </p:nvSpPr>
        <p:spPr>
          <a:xfrm>
            <a:off x="457200" y="464040"/>
            <a:ext cx="2815560" cy="170604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4</a:t>
            </a:r>
            <a:endParaRPr/>
          </a:p>
          <a:p>
            <a:pPr>
              <a:lnSpc>
                <a:spcPct val="100000"/>
              </a:lnSpc>
            </a:pPr>
            <a:r>
              <a:rPr lang="fr-FR" sz="5300">
                <a:solidFill>
                  <a:srgbClr val="000000"/>
                </a:solidFill>
                <a:latin typeface="Futura Condensed"/>
              </a:rPr>
              <a:t>GAMES</a:t>
            </a:r>
            <a:endParaRPr/>
          </a:p>
        </p:txBody>
      </p:sp>
      <p:sp>
        <p:nvSpPr>
          <p:cNvPr id="85" name="CustomShape 2"/>
          <p:cNvSpPr/>
          <p:nvPr/>
        </p:nvSpPr>
        <p:spPr>
          <a:xfrm>
            <a:off x="4732920" y="8192160"/>
            <a:ext cx="2513880" cy="2097360"/>
          </a:xfrm>
          <a:prstGeom prst="rect">
            <a:avLst/>
          </a:prstGeom>
          <a:noFill/>
          <a:ln>
            <a:noFill/>
          </a:ln>
        </p:spPr>
        <p:txBody>
          <a:bodyPr lIns="90000" rIns="90000" tIns="45000" bIns="45000"/>
          <a:p>
            <a:pPr>
              <a:lnSpc>
                <a:spcPct val="100000"/>
              </a:lnSpc>
            </a:pPr>
            <a:r>
              <a:rPr lang="fr-FR" sz="1200">
                <a:solidFill>
                  <a:srgbClr val="000000"/>
                </a:solidFill>
                <a:latin typeface="Futura Condensed"/>
              </a:rPr>
              <a:t>DREAM GAME LIST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74</a:t>
            </a:r>
            <a:endParaRPr/>
          </a:p>
          <a:p>
            <a:pPr>
              <a:lnSpc>
                <a:spcPct val="100000"/>
              </a:lnSpc>
            </a:pPr>
            <a:r>
              <a:rPr lang="fr-FR" sz="1200">
                <a:solidFill>
                  <a:srgbClr val="000000"/>
                </a:solidFill>
                <a:latin typeface="Futura Condensed"/>
              </a:rPr>
              <a:t>STARTER GAMES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76</a:t>
            </a:r>
            <a:endParaRPr/>
          </a:p>
          <a:p>
            <a:pPr>
              <a:lnSpc>
                <a:spcPct val="100000"/>
              </a:lnSpc>
            </a:pPr>
            <a:r>
              <a:rPr lang="fr-FR" sz="1200">
                <a:solidFill>
                  <a:srgbClr val="000000"/>
                </a:solidFill>
                <a:latin typeface="Futura Condensed"/>
              </a:rPr>
              <a:t>SCORE</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80</a:t>
            </a:r>
            <a:endParaRPr/>
          </a:p>
          <a:p>
            <a:pPr>
              <a:lnSpc>
                <a:spcPct val="100000"/>
              </a:lnSpc>
            </a:pPr>
            <a:r>
              <a:rPr lang="fr-FR" sz="1200">
                <a:solidFill>
                  <a:srgbClr val="000000"/>
                </a:solidFill>
                <a:latin typeface="Futura Condensed"/>
              </a:rPr>
              <a:t>EXTENSIONS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82</a:t>
            </a:r>
            <a:endParaRPr/>
          </a:p>
          <a:p>
            <a:pPr>
              <a:lnSpc>
                <a:spcPct val="100000"/>
              </a:lnSpc>
            </a:pPr>
            <a:r>
              <a:rPr lang="fr-FR" sz="1200">
                <a:solidFill>
                  <a:srgbClr val="000000"/>
                </a:solidFill>
                <a:latin typeface="Futura Condensed"/>
              </a:rPr>
              <a:t>INTERACTIONS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84</a:t>
            </a:r>
            <a:endParaRPr/>
          </a:p>
          <a:p>
            <a:pPr>
              <a:lnSpc>
                <a:spcPct val="100000"/>
              </a:lnSpc>
            </a:pPr>
            <a:r>
              <a:rPr lang="fr-FR" sz="1200">
                <a:solidFill>
                  <a:srgbClr val="000000"/>
                </a:solidFill>
                <a:latin typeface="Futura Condensed"/>
              </a:rPr>
              <a:t>DEBUG IT!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86</a:t>
            </a:r>
            <a:endParaRPr/>
          </a:p>
        </p:txBody>
      </p:sp>
      <p:sp>
        <p:nvSpPr>
          <p:cNvPr id="86" name="Line 3"/>
          <p:cNvSpPr/>
          <p:nvPr/>
        </p:nvSpPr>
        <p:spPr>
          <a:xfrm>
            <a:off x="824760" y="8759160"/>
            <a:ext cx="0" cy="450000"/>
          </a:xfrm>
          <a:prstGeom prst="line">
            <a:avLst/>
          </a:prstGeom>
          <a:ln w="12600">
            <a:solidFill>
              <a:srgbClr val="a6a6a6"/>
            </a:solidFill>
            <a:round/>
          </a:ln>
        </p:spPr>
      </p:sp>
      <p:sp>
        <p:nvSpPr>
          <p:cNvPr id="87" name="Line 4"/>
          <p:cNvSpPr/>
          <p:nvPr/>
        </p:nvSpPr>
        <p:spPr>
          <a:xfrm>
            <a:off x="824760" y="9203040"/>
            <a:ext cx="3218760" cy="0"/>
          </a:xfrm>
          <a:prstGeom prst="line">
            <a:avLst/>
          </a:prstGeom>
          <a:ln w="12600">
            <a:solidFill>
              <a:srgbClr val="a6a6a6"/>
            </a:solidFill>
            <a:round/>
          </a:ln>
        </p:spPr>
      </p:sp>
      <p:sp>
        <p:nvSpPr>
          <p:cNvPr id="88" name="Line 5"/>
          <p:cNvSpPr/>
          <p:nvPr/>
        </p:nvSpPr>
        <p:spPr>
          <a:xfrm>
            <a:off x="1374480" y="8755200"/>
            <a:ext cx="0" cy="450360"/>
          </a:xfrm>
          <a:prstGeom prst="line">
            <a:avLst/>
          </a:prstGeom>
          <a:ln w="12600">
            <a:solidFill>
              <a:srgbClr val="a6a6a6"/>
            </a:solidFill>
            <a:round/>
          </a:ln>
        </p:spPr>
      </p:sp>
      <p:sp>
        <p:nvSpPr>
          <p:cNvPr id="89" name="Line 6"/>
          <p:cNvSpPr/>
          <p:nvPr/>
        </p:nvSpPr>
        <p:spPr>
          <a:xfrm>
            <a:off x="1903680" y="8755200"/>
            <a:ext cx="0" cy="450360"/>
          </a:xfrm>
          <a:prstGeom prst="line">
            <a:avLst/>
          </a:prstGeom>
          <a:ln w="12600">
            <a:solidFill>
              <a:srgbClr val="a6a6a6"/>
            </a:solidFill>
            <a:round/>
          </a:ln>
        </p:spPr>
      </p:sp>
      <p:sp>
        <p:nvSpPr>
          <p:cNvPr id="90" name="Line 7"/>
          <p:cNvSpPr/>
          <p:nvPr/>
        </p:nvSpPr>
        <p:spPr>
          <a:xfrm>
            <a:off x="2454120" y="8752680"/>
            <a:ext cx="0" cy="450360"/>
          </a:xfrm>
          <a:prstGeom prst="line">
            <a:avLst/>
          </a:prstGeom>
          <a:ln w="12600">
            <a:solidFill>
              <a:srgbClr val="a6a6a6"/>
            </a:solidFill>
            <a:round/>
          </a:ln>
        </p:spPr>
      </p:sp>
      <p:sp>
        <p:nvSpPr>
          <p:cNvPr id="91" name="Line 8"/>
          <p:cNvSpPr/>
          <p:nvPr/>
        </p:nvSpPr>
        <p:spPr>
          <a:xfrm>
            <a:off x="2976480" y="8752680"/>
            <a:ext cx="0" cy="450360"/>
          </a:xfrm>
          <a:prstGeom prst="line">
            <a:avLst/>
          </a:prstGeom>
          <a:ln w="12600">
            <a:solidFill>
              <a:srgbClr val="a6a6a6"/>
            </a:solidFill>
            <a:round/>
          </a:ln>
        </p:spPr>
      </p:sp>
      <p:sp>
        <p:nvSpPr>
          <p:cNvPr id="92" name="Line 9"/>
          <p:cNvSpPr/>
          <p:nvPr/>
        </p:nvSpPr>
        <p:spPr>
          <a:xfrm>
            <a:off x="3520800" y="8755200"/>
            <a:ext cx="0" cy="450360"/>
          </a:xfrm>
          <a:prstGeom prst="line">
            <a:avLst/>
          </a:prstGeom>
          <a:ln w="12600">
            <a:solidFill>
              <a:srgbClr val="a6a6a6"/>
            </a:solidFill>
            <a:round/>
          </a:ln>
        </p:spPr>
      </p:sp>
      <p:sp>
        <p:nvSpPr>
          <p:cNvPr id="93" name="Line 10"/>
          <p:cNvSpPr/>
          <p:nvPr/>
        </p:nvSpPr>
        <p:spPr>
          <a:xfrm>
            <a:off x="4043520" y="8755920"/>
            <a:ext cx="0" cy="452520"/>
          </a:xfrm>
          <a:prstGeom prst="line">
            <a:avLst/>
          </a:prstGeom>
          <a:ln w="12600">
            <a:solidFill>
              <a:srgbClr val="a6a6a6"/>
            </a:solidFill>
            <a:round/>
          </a:ln>
        </p:spPr>
      </p:sp>
      <p:sp>
        <p:nvSpPr>
          <p:cNvPr id="94" name="CustomShape 11"/>
          <p:cNvSpPr/>
          <p:nvPr/>
        </p:nvSpPr>
        <p:spPr>
          <a:xfrm>
            <a:off x="605160" y="8605080"/>
            <a:ext cx="470160" cy="47016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0</a:t>
            </a:r>
            <a:endParaRPr/>
          </a:p>
        </p:txBody>
      </p:sp>
      <p:sp>
        <p:nvSpPr>
          <p:cNvPr id="95" name="CustomShape 12"/>
          <p:cNvSpPr/>
          <p:nvPr/>
        </p:nvSpPr>
        <p:spPr>
          <a:xfrm>
            <a:off x="113940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1</a:t>
            </a:r>
            <a:endParaRPr/>
          </a:p>
        </p:txBody>
      </p:sp>
      <p:sp>
        <p:nvSpPr>
          <p:cNvPr id="96" name="CustomShape 13"/>
          <p:cNvSpPr/>
          <p:nvPr/>
        </p:nvSpPr>
        <p:spPr>
          <a:xfrm>
            <a:off x="166860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97" name="CustomShape 14"/>
          <p:cNvSpPr/>
          <p:nvPr/>
        </p:nvSpPr>
        <p:spPr>
          <a:xfrm>
            <a:off x="221904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98" name="CustomShape 15"/>
          <p:cNvSpPr/>
          <p:nvPr/>
        </p:nvSpPr>
        <p:spPr>
          <a:xfrm>
            <a:off x="327348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99" name="CustomShape 16"/>
          <p:cNvSpPr/>
          <p:nvPr/>
        </p:nvSpPr>
        <p:spPr>
          <a:xfrm>
            <a:off x="380952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100" name="CustomShape 17"/>
          <p:cNvSpPr/>
          <p:nvPr/>
        </p:nvSpPr>
        <p:spPr>
          <a:xfrm rot="8076000">
            <a:off x="2719080" y="8464680"/>
            <a:ext cx="515880" cy="515880"/>
          </a:xfrm>
          <a:prstGeom prst="teardrop">
            <a:avLst>
              <a:gd name="adj" fmla="val 100000"/>
            </a:avLst>
          </a:prstGeom>
          <a:solidFill>
            <a:srgbClr val="50ab06"/>
          </a:solidFill>
          <a:ln w="9360">
            <a:noFill/>
          </a:ln>
        </p:spPr>
      </p:sp>
      <p:sp>
        <p:nvSpPr>
          <p:cNvPr id="101" name="CustomShape 18"/>
          <p:cNvSpPr/>
          <p:nvPr/>
        </p:nvSpPr>
        <p:spPr>
          <a:xfrm>
            <a:off x="2787840" y="8523000"/>
            <a:ext cx="380520" cy="39528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4</a:t>
            </a:r>
            <a:endParaRPr/>
          </a:p>
        </p:txBody>
      </p:sp>
      <p:sp>
        <p:nvSpPr>
          <p:cNvPr id="102" name="CustomShape 19"/>
          <p:cNvSpPr/>
          <p:nvPr/>
        </p:nvSpPr>
        <p:spPr>
          <a:xfrm>
            <a:off x="3887280" y="9518040"/>
            <a:ext cx="3744360" cy="535320"/>
          </a:xfrm>
          <a:prstGeom prst="rect">
            <a:avLst/>
          </a:prstGeom>
          <a:noFill/>
          <a:ln>
            <a:noFill/>
          </a:ln>
        </p:spPr>
        <p:txBody>
          <a:bodyPr anchor="ctr"/>
          <a:p>
            <a:pPr algn="r">
              <a:lnSpc>
                <a:spcPct val="100000"/>
              </a:lnSpc>
            </a:pPr>
            <a:r>
              <a:rPr lang="fr-FR" sz="1200">
                <a:solidFill>
                  <a:srgbClr val="ffffff"/>
                </a:solidFill>
                <a:latin typeface="Futura Condensed"/>
              </a:rPr>
              <a:t>71</a:t>
            </a:r>
            <a:endParaRPr/>
          </a:p>
        </p:txBody>
      </p:sp>
      <p:sp>
        <p:nvSpPr>
          <p:cNvPr id="103" name="CustomShape 20"/>
          <p:cNvSpPr/>
          <p:nvPr/>
        </p:nvSpPr>
        <p:spPr>
          <a:xfrm>
            <a:off x="0" y="7587720"/>
            <a:ext cx="7772040" cy="479160"/>
          </a:xfrm>
          <a:prstGeom prst="rect">
            <a:avLst/>
          </a:prstGeom>
          <a:solidFill>
            <a:srgbClr val="50ab06"/>
          </a:solidFill>
          <a:ln w="9360">
            <a:solidFill>
              <a:srgbClr val="50ab06"/>
            </a:solidFill>
            <a:round/>
          </a:ln>
        </p:spPr>
      </p:sp>
      <p:sp>
        <p:nvSpPr>
          <p:cNvPr id="104" name="CustomShape 21"/>
          <p:cNvSpPr/>
          <p:nvPr/>
        </p:nvSpPr>
        <p:spPr>
          <a:xfrm>
            <a:off x="2108160" y="7828920"/>
            <a:ext cx="380520" cy="380520"/>
          </a:xfrm>
          <a:prstGeom prst="diamond">
            <a:avLst/>
          </a:prstGeom>
          <a:solidFill>
            <a:srgbClr val="50ab06"/>
          </a:solidFill>
          <a:ln w="9360">
            <a:noFill/>
          </a:ln>
        </p:spPr>
      </p:sp>
      <p:sp>
        <p:nvSpPr>
          <p:cNvPr id="105" name="CustomShape 22"/>
          <p:cNvSpPr/>
          <p:nvPr/>
        </p:nvSpPr>
        <p:spPr>
          <a:xfrm>
            <a:off x="5681520" y="7844760"/>
            <a:ext cx="383760" cy="380520"/>
          </a:xfrm>
          <a:prstGeom prst="diamond">
            <a:avLst/>
          </a:prstGeom>
          <a:solidFill>
            <a:srgbClr val="50ab06"/>
          </a:solidFill>
          <a:ln w="9360">
            <a:noFill/>
          </a:ln>
        </p:spPr>
      </p:sp>
      <p:sp>
        <p:nvSpPr>
          <p:cNvPr id="106" name="CustomShape 23"/>
          <p:cNvSpPr/>
          <p:nvPr/>
        </p:nvSpPr>
        <p:spPr>
          <a:xfrm>
            <a:off x="4280040" y="7349400"/>
            <a:ext cx="3187440" cy="94248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7" name="CustomShape 24"/>
          <p:cNvSpPr/>
          <p:nvPr/>
        </p:nvSpPr>
        <p:spPr>
          <a:xfrm>
            <a:off x="317520" y="7561800"/>
            <a:ext cx="3962160" cy="5173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6" name="CustomShape 1"/>
          <p:cNvSpPr/>
          <p:nvPr/>
        </p:nvSpPr>
        <p:spPr>
          <a:xfrm>
            <a:off x="551160" y="3328560"/>
            <a:ext cx="3231000" cy="51094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a:t>
            </a:r>
            <a:r>
              <a:rPr lang="fr-FR" sz="1200">
                <a:solidFill>
                  <a:srgbClr val="000000"/>
                </a:solidFill>
                <a:latin typeface="Futura Condensed"/>
              </a:rPr>
              <a:t>, explore the Fish Chomp starter project as a group and </a:t>
            </a:r>
            <a:r>
              <a:rPr lang="fr-FR" sz="1200">
                <a:solidFill>
                  <a:srgbClr val="000000"/>
                </a:solidFill>
                <a:latin typeface="Futura Condensed"/>
              </a:rPr>
              <a:t>have the </a:t>
            </a:r>
            <a:r>
              <a:rPr lang="fr-FR" sz="1200">
                <a:solidFill>
                  <a:srgbClr val="000000"/>
                </a:solidFill>
                <a:latin typeface="Futura Condensed"/>
              </a:rPr>
              <a:t>Score </a:t>
            </a:r>
            <a:r>
              <a:rPr lang="fr-FR" sz="1200">
                <a:solidFill>
                  <a:srgbClr val="000000"/>
                </a:solidFill>
                <a:latin typeface="Futura Condensed"/>
              </a:rPr>
              <a:t>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open the Fish Chomp starter project. Give students time to explore variables by remixing the Fish Chomp Starter Project to add score to the game. Optionally, give students time to incorporate score into their previously started maze, pong, or scrolling game projects.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share their Fish Chomp remixes or game projects with added score. We suggest the Design Demo activity: invite a few students to present their projects to the group and demonstrate how they implemented score using variables. </a:t>
            </a:r>
            <a:r>
              <a:rPr lang="fr-FR" sz="1200">
                <a:solidFill>
                  <a:srgbClr val="000000"/>
                </a:solidFill>
                <a:latin typeface="Futura Condensed"/>
              </a:rPr>
              <a:t>Optionally, have students add their remixes to the </a:t>
            </a:r>
            <a:r>
              <a:rPr lang="fr-FR" sz="1200">
                <a:solidFill>
                  <a:srgbClr val="000000"/>
                </a:solidFill>
                <a:latin typeface="Futura Condensed"/>
              </a:rPr>
              <a:t>Fish Chomp Remix </a:t>
            </a:r>
            <a:r>
              <a:rPr lang="fr-FR" sz="1200">
                <a:solidFill>
                  <a:srgbClr val="000000"/>
                </a:solidFill>
                <a:latin typeface="Futura Condensed"/>
              </a:rPr>
              <a:t>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377"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78" name="Line 3"/>
          <p:cNvSpPr/>
          <p:nvPr/>
        </p:nvSpPr>
        <p:spPr>
          <a:xfrm flipV="1">
            <a:off x="550800" y="3163320"/>
            <a:ext cx="3231360" cy="8640"/>
          </a:xfrm>
          <a:prstGeom prst="line">
            <a:avLst/>
          </a:prstGeom>
          <a:ln w="9360">
            <a:solidFill>
              <a:srgbClr val="000000"/>
            </a:solidFill>
            <a:round/>
          </a:ln>
        </p:spPr>
      </p:sp>
      <p:sp>
        <p:nvSpPr>
          <p:cNvPr id="379" name="CustomShape 4"/>
          <p:cNvSpPr/>
          <p:nvPr/>
        </p:nvSpPr>
        <p:spPr>
          <a:xfrm>
            <a:off x="4222080" y="795240"/>
            <a:ext cx="2999520" cy="19454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describe what a variable is and why variables are useful</a:t>
            </a:r>
            <a:endParaRPr/>
          </a:p>
          <a:p>
            <a:pPr>
              <a:lnSpc>
                <a:spcPct val="100000"/>
              </a:lnSpc>
              <a:buFont typeface="Lucida Grande"/>
              <a:buChar char="+"/>
            </a:pPr>
            <a:r>
              <a:rPr lang="fr-FR" sz="1200">
                <a:solidFill>
                  <a:srgbClr val="000000"/>
                </a:solidFill>
                <a:latin typeface="Futura Condensed"/>
              </a:rPr>
              <a:t>be introduced to the computational concept of data</a:t>
            </a:r>
            <a:endParaRPr/>
          </a:p>
          <a:p>
            <a:pPr>
              <a:lnSpc>
                <a:spcPct val="100000"/>
              </a:lnSpc>
              <a:buFont typeface="Lucida Grande"/>
              <a:buChar char="+"/>
            </a:pPr>
            <a:r>
              <a:rPr lang="fr-FR" sz="1200">
                <a:solidFill>
                  <a:srgbClr val="000000"/>
                </a:solidFill>
                <a:latin typeface="Futura Condensed"/>
              </a:rPr>
              <a:t>experience remixing and reusing a project or part of a project</a:t>
            </a:r>
            <a:endParaRPr/>
          </a:p>
        </p:txBody>
      </p:sp>
      <p:sp>
        <p:nvSpPr>
          <p:cNvPr id="380" name="CustomShape 5"/>
          <p:cNvSpPr/>
          <p:nvPr/>
        </p:nvSpPr>
        <p:spPr>
          <a:xfrm>
            <a:off x="1308240" y="647640"/>
            <a:ext cx="2815560" cy="913320"/>
          </a:xfrm>
          <a:prstGeom prst="rect">
            <a:avLst/>
          </a:prstGeom>
          <a:noFill/>
          <a:ln>
            <a:noFill/>
          </a:ln>
        </p:spPr>
        <p:txBody>
          <a:bodyPr lIns="90000" rIns="90000" tIns="45000" bIns="45000"/>
          <a:p>
            <a:pPr>
              <a:lnSpc>
                <a:spcPct val="100000"/>
              </a:lnSpc>
            </a:pPr>
            <a:r>
              <a:rPr lang="fr-FR" sz="5400">
                <a:solidFill>
                  <a:srgbClr val="000000"/>
                </a:solidFill>
                <a:latin typeface="Futura Condensed"/>
              </a:rPr>
              <a:t>SCORE</a:t>
            </a:r>
            <a:endParaRPr/>
          </a:p>
        </p:txBody>
      </p:sp>
      <p:sp>
        <p:nvSpPr>
          <p:cNvPr id="381" name="CustomShape 6"/>
          <p:cNvSpPr/>
          <p:nvPr/>
        </p:nvSpPr>
        <p:spPr>
          <a:xfrm>
            <a:off x="4105080" y="3328560"/>
            <a:ext cx="3116880" cy="19148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Score </a:t>
            </a:r>
            <a:r>
              <a:rPr lang="fr-FR" sz="1200">
                <a:solidFill>
                  <a:srgbClr val="000000"/>
                </a:solidFill>
                <a:latin typeface="Futura Condensed"/>
              </a:rPr>
              <a:t>handout</a:t>
            </a:r>
            <a:endParaRPr/>
          </a:p>
          <a:p>
            <a:pPr>
              <a:lnSpc>
                <a:spcPct val="100000"/>
              </a:lnSpc>
              <a:buFont typeface="Wingdings" charset="2"/>
              <a:buChar char=""/>
            </a:pPr>
            <a:r>
              <a:rPr lang="fr-FR" sz="1200">
                <a:solidFill>
                  <a:srgbClr val="000000"/>
                </a:solidFill>
                <a:latin typeface="Futura Condensed"/>
              </a:rPr>
              <a:t>Score examples studio</a:t>
            </a:r>
            <a:r>
              <a:rPr lang="fr-FR" sz="1200">
                <a:solidFill>
                  <a:srgbClr val="000000"/>
                </a:solidFill>
                <a:latin typeface="Futura Condensed"/>
              </a:rPr>
              <a:t>
</a:t>
            </a:r>
            <a:r>
              <a:rPr lang="fr-FR" sz="1200">
                <a:solidFill>
                  <a:srgbClr val="000000"/>
                </a:solidFill>
                <a:latin typeface="Futura Condensed"/>
              </a:rPr>
              <a:t>http://scratch.mit.edu/studios/218313</a:t>
            </a:r>
            <a:endParaRPr/>
          </a:p>
          <a:p>
            <a:pPr>
              <a:lnSpc>
                <a:spcPct val="100000"/>
              </a:lnSpc>
              <a:buFont typeface="Wingdings" charset="2"/>
              <a:buChar char=""/>
            </a:pPr>
            <a:r>
              <a:rPr lang="fr-FR" sz="1200">
                <a:solidFill>
                  <a:srgbClr val="000000"/>
                </a:solidFill>
                <a:latin typeface="Futura Condensed"/>
              </a:rPr>
              <a:t>Fish Chomp starter project</a:t>
            </a:r>
            <a:r>
              <a:rPr lang="fr-FR" sz="1200">
                <a:solidFill>
                  <a:srgbClr val="000000"/>
                </a:solidFill>
                <a:latin typeface="Futura Condensed"/>
              </a:rPr>
              <a:t>
</a:t>
            </a:r>
            <a:r>
              <a:rPr lang="fr-FR" sz="1200">
                <a:solidFill>
                  <a:srgbClr val="000000"/>
                </a:solidFill>
                <a:latin typeface="Futura Condensed"/>
              </a:rPr>
              <a:t>http://scratch.mit.edu/projects/10859244</a:t>
            </a:r>
            <a:endParaRPr/>
          </a:p>
          <a:p>
            <a:pPr>
              <a:lnSpc>
                <a:spcPct val="100000"/>
              </a:lnSpc>
              <a:buFont typeface="Wingdings" charset="2"/>
              <a:buChar char=""/>
            </a:pPr>
            <a:r>
              <a:rPr lang="fr-FR" sz="1200">
                <a:solidFill>
                  <a:srgbClr val="000000"/>
                </a:solidFill>
                <a:latin typeface="Futura Condensed"/>
              </a:rPr>
              <a:t>Fish Chomp remix </a:t>
            </a:r>
            <a:r>
              <a:rPr lang="fr-FR" sz="1200">
                <a:solidFill>
                  <a:srgbClr val="000000"/>
                </a:solidFill>
                <a:latin typeface="Futura Condensed"/>
              </a:rPr>
              <a:t>studio</a:t>
            </a:r>
            <a:r>
              <a:rPr lang="fr-FR" sz="1200">
                <a:solidFill>
                  <a:srgbClr val="000000"/>
                </a:solidFill>
                <a:latin typeface="Futura Condensed"/>
              </a:rPr>
              <a:t>
</a:t>
            </a:r>
            <a:r>
              <a:rPr lang="fr-FR" sz="1200">
                <a:solidFill>
                  <a:srgbClr val="000000"/>
                </a:solidFill>
                <a:latin typeface="Futura Condensed"/>
              </a:rPr>
              <a:t>http://scratch.mit.edu/studios/475615</a:t>
            </a:r>
            <a:endParaRPr/>
          </a:p>
        </p:txBody>
      </p:sp>
      <p:sp>
        <p:nvSpPr>
          <p:cNvPr id="382"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83" name="Line 8"/>
          <p:cNvSpPr/>
          <p:nvPr/>
        </p:nvSpPr>
        <p:spPr>
          <a:xfrm flipV="1">
            <a:off x="4104720" y="3163320"/>
            <a:ext cx="3117240" cy="8640"/>
          </a:xfrm>
          <a:prstGeom prst="line">
            <a:avLst/>
          </a:prstGeom>
          <a:ln w="9360">
            <a:solidFill>
              <a:srgbClr val="000000"/>
            </a:solidFill>
            <a:round/>
          </a:ln>
        </p:spPr>
      </p:sp>
      <p:sp>
        <p:nvSpPr>
          <p:cNvPr id="384" name="CustomShape 9"/>
          <p:cNvSpPr/>
          <p:nvPr/>
        </p:nvSpPr>
        <p:spPr>
          <a:xfrm>
            <a:off x="4105080" y="531828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would you explain variables to someone else?</a:t>
            </a:r>
            <a:endParaRPr/>
          </a:p>
          <a:p>
            <a:pPr>
              <a:lnSpc>
                <a:spcPct val="100000"/>
              </a:lnSpc>
              <a:buFont typeface="Lucida Grande"/>
              <a:buChar char="+"/>
            </a:pPr>
            <a:r>
              <a:rPr lang="fr-FR" sz="1200">
                <a:solidFill>
                  <a:srgbClr val="000000"/>
                </a:solidFill>
                <a:latin typeface="Futura Condensed"/>
              </a:rPr>
              <a:t>What are variables good for?</a:t>
            </a:r>
            <a:endParaRPr/>
          </a:p>
        </p:txBody>
      </p:sp>
      <p:sp>
        <p:nvSpPr>
          <p:cNvPr id="385" name="CustomShape 10"/>
          <p:cNvSpPr/>
          <p:nvPr/>
        </p:nvSpPr>
        <p:spPr>
          <a:xfrm>
            <a:off x="4007880" y="4822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86" name="Line 11"/>
          <p:cNvSpPr/>
          <p:nvPr/>
        </p:nvSpPr>
        <p:spPr>
          <a:xfrm flipV="1">
            <a:off x="4104720" y="5153040"/>
            <a:ext cx="3117240" cy="8640"/>
          </a:xfrm>
          <a:prstGeom prst="line">
            <a:avLst/>
          </a:prstGeom>
          <a:ln w="9360">
            <a:solidFill>
              <a:srgbClr val="000000"/>
            </a:solidFill>
            <a:round/>
          </a:ln>
        </p:spPr>
      </p:sp>
      <p:sp>
        <p:nvSpPr>
          <p:cNvPr id="387" name="CustomShape 12"/>
          <p:cNvSpPr/>
          <p:nvPr/>
        </p:nvSpPr>
        <p:spPr>
          <a:xfrm>
            <a:off x="4105080" y="639108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Can students explain what a variable is and what variables are good for?</a:t>
            </a:r>
            <a:endParaRPr/>
          </a:p>
        </p:txBody>
      </p:sp>
      <p:sp>
        <p:nvSpPr>
          <p:cNvPr id="388" name="CustomShape 13"/>
          <p:cNvSpPr/>
          <p:nvPr/>
        </p:nvSpPr>
        <p:spPr>
          <a:xfrm>
            <a:off x="4007880" y="58953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89" name="Line 14"/>
          <p:cNvSpPr/>
          <p:nvPr/>
        </p:nvSpPr>
        <p:spPr>
          <a:xfrm flipV="1">
            <a:off x="4104720" y="6226200"/>
            <a:ext cx="3117240" cy="8280"/>
          </a:xfrm>
          <a:prstGeom prst="line">
            <a:avLst/>
          </a:prstGeom>
          <a:ln w="9360">
            <a:solidFill>
              <a:srgbClr val="000000"/>
            </a:solidFill>
            <a:round/>
          </a:ln>
        </p:spPr>
      </p:sp>
      <p:sp>
        <p:nvSpPr>
          <p:cNvPr id="390"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91" name="Line 16"/>
          <p:cNvSpPr/>
          <p:nvPr/>
        </p:nvSpPr>
        <p:spPr>
          <a:xfrm flipV="1">
            <a:off x="550800" y="7968960"/>
            <a:ext cx="6671160" cy="14040"/>
          </a:xfrm>
          <a:prstGeom prst="line">
            <a:avLst/>
          </a:prstGeom>
          <a:ln w="9360">
            <a:solidFill>
              <a:srgbClr val="000000"/>
            </a:solidFill>
            <a:round/>
          </a:ln>
        </p:spPr>
      </p:sp>
      <p:sp>
        <p:nvSpPr>
          <p:cNvPr id="392"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93" name="Line 18"/>
          <p:cNvSpPr/>
          <p:nvPr/>
        </p:nvSpPr>
        <p:spPr>
          <a:xfrm>
            <a:off x="3856680" y="8086680"/>
            <a:ext cx="0" cy="1805760"/>
          </a:xfrm>
          <a:prstGeom prst="line">
            <a:avLst/>
          </a:prstGeom>
          <a:ln w="6480">
            <a:solidFill>
              <a:srgbClr val="808080"/>
            </a:solidFill>
            <a:custDash>
              <a:ds d="140000" sp="105000"/>
            </a:custDash>
            <a:round/>
          </a:ln>
        </p:spPr>
      </p:sp>
      <p:sp>
        <p:nvSpPr>
          <p:cNvPr id="394"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95" name="Line 20"/>
          <p:cNvSpPr/>
          <p:nvPr/>
        </p:nvSpPr>
        <p:spPr>
          <a:xfrm flipH="1">
            <a:off x="4401000" y="8385840"/>
            <a:ext cx="2814840" cy="0"/>
          </a:xfrm>
          <a:prstGeom prst="line">
            <a:avLst/>
          </a:prstGeom>
          <a:ln w="6480">
            <a:solidFill>
              <a:srgbClr val="000000"/>
            </a:solidFill>
            <a:custDash>
              <a:ds d="140000" sp="105000"/>
            </a:custDash>
            <a:round/>
          </a:ln>
        </p:spPr>
      </p:sp>
      <p:sp>
        <p:nvSpPr>
          <p:cNvPr id="396" name="Line 21"/>
          <p:cNvSpPr/>
          <p:nvPr/>
        </p:nvSpPr>
        <p:spPr>
          <a:xfrm flipH="1">
            <a:off x="4401000" y="8679240"/>
            <a:ext cx="2814840" cy="0"/>
          </a:xfrm>
          <a:prstGeom prst="line">
            <a:avLst/>
          </a:prstGeom>
          <a:ln w="6480">
            <a:solidFill>
              <a:srgbClr val="000000"/>
            </a:solidFill>
            <a:custDash>
              <a:ds d="140000" sp="105000"/>
            </a:custDash>
            <a:round/>
          </a:ln>
        </p:spPr>
      </p:sp>
      <p:sp>
        <p:nvSpPr>
          <p:cNvPr id="397" name="Line 22"/>
          <p:cNvSpPr/>
          <p:nvPr/>
        </p:nvSpPr>
        <p:spPr>
          <a:xfrm flipH="1">
            <a:off x="4401000" y="8975520"/>
            <a:ext cx="2820960" cy="0"/>
          </a:xfrm>
          <a:prstGeom prst="line">
            <a:avLst/>
          </a:prstGeom>
          <a:ln w="6480">
            <a:solidFill>
              <a:srgbClr val="000000"/>
            </a:solidFill>
            <a:custDash>
              <a:ds d="140000" sp="105000"/>
            </a:custDash>
            <a:round/>
          </a:ln>
        </p:spPr>
      </p:sp>
      <p:sp>
        <p:nvSpPr>
          <p:cNvPr id="398" name="Line 23"/>
          <p:cNvSpPr/>
          <p:nvPr/>
        </p:nvSpPr>
        <p:spPr>
          <a:xfrm flipH="1">
            <a:off x="4401000" y="9269280"/>
            <a:ext cx="2814840" cy="0"/>
          </a:xfrm>
          <a:prstGeom prst="line">
            <a:avLst/>
          </a:prstGeom>
          <a:ln w="6480">
            <a:solidFill>
              <a:srgbClr val="000000"/>
            </a:solidFill>
            <a:custDash>
              <a:ds d="140000" sp="105000"/>
            </a:custDash>
            <a:round/>
          </a:ln>
        </p:spPr>
      </p:sp>
      <p:sp>
        <p:nvSpPr>
          <p:cNvPr id="399" name="CustomShape 24"/>
          <p:cNvSpPr/>
          <p:nvPr/>
        </p:nvSpPr>
        <p:spPr>
          <a:xfrm>
            <a:off x="551160" y="8142840"/>
            <a:ext cx="3231000" cy="22798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Encourage students to clarify their understanding of variables by exploring code from sample projects in the Score examples studio.</a:t>
            </a:r>
            <a:endParaRPr/>
          </a:p>
          <a:p>
            <a:pPr>
              <a:lnSpc>
                <a:spcPct val="100000"/>
              </a:lnSpc>
              <a:buFont typeface="Lucida Grande"/>
              <a:buChar char="+"/>
            </a:pPr>
            <a:r>
              <a:rPr lang="fr-FR" sz="1200">
                <a:solidFill>
                  <a:srgbClr val="000000"/>
                </a:solidFill>
                <a:latin typeface="Futura Condensed"/>
              </a:rPr>
              <a:t>Variables are an important mathematical and computational concept. Students are taught about variables in their math and science classes, but many students have a difficult time learning them. Games are one way to make the usefulness of variables more concrete.</a:t>
            </a:r>
            <a:endParaRPr/>
          </a:p>
        </p:txBody>
      </p:sp>
      <p:sp>
        <p:nvSpPr>
          <p:cNvPr id="400" name="CustomShape 25"/>
          <p:cNvSpPr/>
          <p:nvPr/>
        </p:nvSpPr>
        <p:spPr>
          <a:xfrm>
            <a:off x="253548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401" name="Picture 102" descr=""/>
          <p:cNvPicPr/>
          <p:nvPr/>
        </p:nvPicPr>
        <p:blipFill>
          <a:blip r:embed="rId1"/>
          <a:stretch>
            <a:fillRect/>
          </a:stretch>
        </p:blipFill>
        <p:spPr>
          <a:xfrm>
            <a:off x="2274120" y="1752480"/>
            <a:ext cx="328680" cy="328680"/>
          </a:xfrm>
          <a:prstGeom prst="rect">
            <a:avLst/>
          </a:prstGeom>
          <a:ln>
            <a:noFill/>
          </a:ln>
        </p:spPr>
      </p:pic>
      <p:sp>
        <p:nvSpPr>
          <p:cNvPr id="402" name="Line 26"/>
          <p:cNvSpPr/>
          <p:nvPr/>
        </p:nvSpPr>
        <p:spPr>
          <a:xfrm>
            <a:off x="3890520" y="794160"/>
            <a:ext cx="0" cy="1123200"/>
          </a:xfrm>
          <a:prstGeom prst="line">
            <a:avLst/>
          </a:prstGeom>
          <a:ln w="3240">
            <a:solidFill>
              <a:srgbClr val="000000"/>
            </a:solidFill>
            <a:custDash>
              <a:ds d="140000" sp="105000"/>
            </a:custDash>
            <a:round/>
          </a:ln>
        </p:spPr>
      </p:sp>
      <p:sp>
        <p:nvSpPr>
          <p:cNvPr id="403" name="Line 27"/>
          <p:cNvSpPr/>
          <p:nvPr/>
        </p:nvSpPr>
        <p:spPr>
          <a:xfrm flipH="1">
            <a:off x="3669480" y="794520"/>
            <a:ext cx="221040" cy="0"/>
          </a:xfrm>
          <a:prstGeom prst="line">
            <a:avLst/>
          </a:prstGeom>
          <a:ln w="3240">
            <a:solidFill>
              <a:srgbClr val="000000"/>
            </a:solidFill>
            <a:custDash>
              <a:ds d="140000" sp="105000"/>
            </a:custDash>
            <a:round/>
          </a:ln>
        </p:spPr>
      </p:sp>
      <p:sp>
        <p:nvSpPr>
          <p:cNvPr id="404" name="Line 28"/>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405" name="Line 29"/>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406"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80</a:t>
            </a:r>
            <a:endParaRPr/>
          </a:p>
        </p:txBody>
      </p:sp>
      <p:pic>
        <p:nvPicPr>
          <p:cNvPr id="407" name="Picture 45" descr=""/>
          <p:cNvPicPr/>
          <p:nvPr/>
        </p:nvPicPr>
        <p:blipFill>
          <a:blip r:embed="rId2"/>
          <a:stretch>
            <a:fillRect/>
          </a:stretch>
        </p:blipFill>
        <p:spPr>
          <a:xfrm>
            <a:off x="551160" y="0"/>
            <a:ext cx="493560" cy="2791440"/>
          </a:xfrm>
          <a:prstGeom prst="rect">
            <a:avLst/>
          </a:prstGeom>
          <a:ln>
            <a:noFill/>
          </a:ln>
        </p:spPr>
      </p:pic>
      <p:sp>
        <p:nvSpPr>
          <p:cNvPr id="408"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9" name="CustomShape 1"/>
          <p:cNvSpPr/>
          <p:nvPr/>
        </p:nvSpPr>
        <p:spPr>
          <a:xfrm>
            <a:off x="538560" y="1437120"/>
            <a:ext cx="215892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KEEP SCORE IN A SCRATCH PROJECT?</a:t>
            </a:r>
            <a:endParaRPr/>
          </a:p>
        </p:txBody>
      </p:sp>
      <p:sp>
        <p:nvSpPr>
          <p:cNvPr id="410" name="CustomShape 2"/>
          <p:cNvSpPr/>
          <p:nvPr/>
        </p:nvSpPr>
        <p:spPr>
          <a:xfrm>
            <a:off x="445320" y="2219760"/>
            <a:ext cx="2356920" cy="15498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Fish Chomp is a game where players try to catch as many fish as they can by guiding a sprite with the mouse. In this activity, you will remix Fish Chomp by adding a score with variables. </a:t>
            </a:r>
            <a:endParaRPr/>
          </a:p>
        </p:txBody>
      </p:sp>
      <p:sp>
        <p:nvSpPr>
          <p:cNvPr id="411" name="CustomShape 3"/>
          <p:cNvSpPr/>
          <p:nvPr/>
        </p:nvSpPr>
        <p:spPr>
          <a:xfrm>
            <a:off x="426600" y="4228560"/>
            <a:ext cx="2884680" cy="288180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Go to the Fish Chomp project page:</a:t>
            </a:r>
            <a:endParaRPr/>
          </a:p>
          <a:p>
            <a:pPr>
              <a:lnSpc>
                <a:spcPct val="130000"/>
              </a:lnSpc>
            </a:pPr>
            <a:r>
              <a:rPr lang="fr-FR" sz="1200">
                <a:solidFill>
                  <a:srgbClr val="000000"/>
                </a:solidFill>
                <a:latin typeface="Futura Condensed"/>
              </a:rPr>
              <a:t>      </a:t>
            </a:r>
            <a:r>
              <a:rPr lang="fr-FR" sz="1200">
                <a:solidFill>
                  <a:srgbClr val="000000"/>
                </a:solidFill>
                <a:latin typeface="Futura Condensed"/>
              </a:rPr>
              <a:t>http://scratch.mit.edu/projects/10859244</a:t>
            </a:r>
            <a:endParaRPr/>
          </a:p>
          <a:p>
            <a:pPr>
              <a:lnSpc>
                <a:spcPct val="130000"/>
              </a:lnSpc>
              <a:buFont typeface="Wingdings" charset="2"/>
              <a:buChar char=""/>
            </a:pPr>
            <a:r>
              <a:rPr lang="fr-FR" sz="1200">
                <a:solidFill>
                  <a:srgbClr val="000000"/>
                </a:solidFill>
                <a:latin typeface="Futura Condensed"/>
              </a:rPr>
              <a:t>Click on the Make a Variable button in the Data category to create and name a variable for score.</a:t>
            </a:r>
            <a:endParaRPr/>
          </a:p>
          <a:p>
            <a:pPr>
              <a:lnSpc>
                <a:spcPct val="130000"/>
              </a:lnSpc>
              <a:buFont typeface="Wingdings" charset="2"/>
              <a:buChar char=""/>
            </a:pPr>
            <a:r>
              <a:rPr lang="fr-FR" sz="1200">
                <a:solidFill>
                  <a:srgbClr val="000000"/>
                </a:solidFill>
                <a:latin typeface="Futura Condensed"/>
              </a:rPr>
              <a:t>Experiment with your new variable blocks to incorporate score into your project!</a:t>
            </a:r>
            <a:endParaRPr/>
          </a:p>
        </p:txBody>
      </p:sp>
      <p:sp>
        <p:nvSpPr>
          <p:cNvPr id="412" name="CustomShape 4"/>
          <p:cNvSpPr/>
          <p:nvPr/>
        </p:nvSpPr>
        <p:spPr>
          <a:xfrm>
            <a:off x="436680" y="8634960"/>
            <a:ext cx="3774960" cy="173232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Not sure how to work with variables? Check out this project for more information: http://scratch.mit.edu/projects/2042755</a:t>
            </a:r>
            <a:endParaRPr/>
          </a:p>
          <a:p>
            <a:pPr>
              <a:lnSpc>
                <a:spcPct val="100000"/>
              </a:lnSpc>
              <a:buFont typeface="Wingdings" charset="2"/>
              <a:buChar char=""/>
            </a:pPr>
            <a:r>
              <a:rPr lang="fr-FR" sz="1200">
                <a:solidFill>
                  <a:srgbClr val="000000"/>
                </a:solidFill>
                <a:latin typeface="Futura Condensed"/>
              </a:rPr>
              <a:t>Or take a look at this video: http://youtu.be/uXq379XkhVw</a:t>
            </a:r>
            <a:endParaRPr/>
          </a:p>
          <a:p>
            <a:pPr>
              <a:lnSpc>
                <a:spcPct val="100000"/>
              </a:lnSpc>
              <a:buFont typeface="Wingdings" charset="2"/>
              <a:buChar char=""/>
            </a:pPr>
            <a:r>
              <a:rPr lang="fr-FR" sz="1200">
                <a:solidFill>
                  <a:srgbClr val="000000"/>
                </a:solidFill>
                <a:latin typeface="Futura Condensed"/>
              </a:rPr>
              <a:t>Explore and study code in games that use score to learn more about creating variables and incorporating score into a project.</a:t>
            </a:r>
            <a:endParaRPr/>
          </a:p>
          <a:p>
            <a:pPr>
              <a:lnSpc>
                <a:spcPct val="100000"/>
              </a:lnSpc>
            </a:pPr>
            <a:endParaRPr/>
          </a:p>
        </p:txBody>
      </p:sp>
      <p:sp>
        <p:nvSpPr>
          <p:cNvPr id="413" name="CustomShape 5"/>
          <p:cNvSpPr/>
          <p:nvPr/>
        </p:nvSpPr>
        <p:spPr>
          <a:xfrm>
            <a:off x="4952520" y="8634960"/>
            <a:ext cx="2531880" cy="188460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Fish Chomp Remix studio: </a:t>
            </a:r>
            <a:r>
              <a:rPr lang="fr-FR" sz="1100">
                <a:solidFill>
                  <a:srgbClr val="000000"/>
                </a:solidFill>
                <a:latin typeface="Futura Condensed"/>
              </a:rPr>
              <a:t>http://scratch.mit.edu/studios/475615</a:t>
            </a:r>
            <a:endParaRPr/>
          </a:p>
          <a:p>
            <a:pPr>
              <a:lnSpc>
                <a:spcPct val="100000"/>
              </a:lnSpc>
              <a:buFont typeface="Lucida Grande"/>
              <a:buChar char="+"/>
            </a:pPr>
            <a:r>
              <a:rPr lang="fr-FR" sz="1200">
                <a:solidFill>
                  <a:srgbClr val="000000"/>
                </a:solidFill>
                <a:latin typeface="Futura Condensed"/>
              </a:rPr>
              <a:t>Challenge yourself to do more! How can you use score to add difficulty to your game design?</a:t>
            </a:r>
            <a:endParaRPr/>
          </a:p>
          <a:p>
            <a:pPr>
              <a:lnSpc>
                <a:spcPct val="100000"/>
              </a:lnSpc>
              <a:buFont typeface="Lucida Grande"/>
              <a:buChar char="+"/>
            </a:pPr>
            <a:r>
              <a:rPr lang="fr-FR" sz="1200">
                <a:solidFill>
                  <a:srgbClr val="000000"/>
                </a:solidFill>
                <a:latin typeface="Futura Condensed"/>
              </a:rPr>
              <a:t>Find a game you are inspired by and remix it!</a:t>
            </a:r>
            <a:endParaRPr/>
          </a:p>
        </p:txBody>
      </p:sp>
      <p:sp>
        <p:nvSpPr>
          <p:cNvPr id="414" name="Line 6"/>
          <p:cNvSpPr/>
          <p:nvPr/>
        </p:nvSpPr>
        <p:spPr>
          <a:xfrm>
            <a:off x="4582080" y="8391960"/>
            <a:ext cx="0" cy="1527840"/>
          </a:xfrm>
          <a:prstGeom prst="line">
            <a:avLst/>
          </a:prstGeom>
          <a:ln w="6480">
            <a:solidFill>
              <a:srgbClr val="808080"/>
            </a:solidFill>
            <a:custDash>
              <a:ds d="140000" sp="105000"/>
            </a:custDash>
            <a:round/>
          </a:ln>
        </p:spPr>
      </p:sp>
      <p:sp>
        <p:nvSpPr>
          <p:cNvPr id="415" name="CustomShape 7"/>
          <p:cNvSpPr/>
          <p:nvPr/>
        </p:nvSpPr>
        <p:spPr>
          <a:xfrm>
            <a:off x="1120320" y="3109680"/>
            <a:ext cx="2132280" cy="360"/>
          </a:xfrm>
          <a:prstGeom prst="straightConnector1">
            <a:avLst/>
          </a:prstGeom>
          <a:noFill/>
          <a:ln w="12600">
            <a:solidFill>
              <a:srgbClr val="000000"/>
            </a:solidFill>
            <a:custDash>
              <a:ds d="140000" sp="105000"/>
            </a:custDash>
            <a:round/>
            <a:tailEnd len="med" type="triangle" w="med"/>
          </a:ln>
        </p:spPr>
      </p:sp>
      <p:sp>
        <p:nvSpPr>
          <p:cNvPr id="416" name="CustomShape 8"/>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17" name="Line 9"/>
          <p:cNvSpPr/>
          <p:nvPr/>
        </p:nvSpPr>
        <p:spPr>
          <a:xfrm>
            <a:off x="534960" y="4194000"/>
            <a:ext cx="2717640" cy="0"/>
          </a:xfrm>
          <a:prstGeom prst="line">
            <a:avLst/>
          </a:prstGeom>
          <a:ln w="9360">
            <a:solidFill>
              <a:srgbClr val="000000"/>
            </a:solidFill>
            <a:round/>
          </a:ln>
        </p:spPr>
      </p:sp>
      <p:pic>
        <p:nvPicPr>
          <p:cNvPr id="418" name="Picture 1" descr=""/>
          <p:cNvPicPr/>
          <p:nvPr/>
        </p:nvPicPr>
        <p:blipFill>
          <a:blip r:embed="rId1"/>
          <a:stretch>
            <a:fillRect/>
          </a:stretch>
        </p:blipFill>
        <p:spPr>
          <a:xfrm>
            <a:off x="3502080" y="6650640"/>
            <a:ext cx="1837440" cy="796320"/>
          </a:xfrm>
          <a:prstGeom prst="rect">
            <a:avLst/>
          </a:prstGeom>
          <a:ln>
            <a:noFill/>
          </a:ln>
        </p:spPr>
      </p:pic>
      <p:pic>
        <p:nvPicPr>
          <p:cNvPr id="419" name="Picture 7" descr=""/>
          <p:cNvPicPr/>
          <p:nvPr/>
        </p:nvPicPr>
        <p:blipFill>
          <a:blip r:embed="rId2"/>
          <a:srcRect l="0" t="0" r="0" b="49070"/>
          <a:stretch>
            <a:fillRect/>
          </a:stretch>
        </p:blipFill>
        <p:spPr>
          <a:xfrm>
            <a:off x="3542400" y="5898960"/>
            <a:ext cx="1656000" cy="751320"/>
          </a:xfrm>
          <a:prstGeom prst="rect">
            <a:avLst/>
          </a:prstGeom>
          <a:ln>
            <a:noFill/>
          </a:ln>
        </p:spPr>
      </p:pic>
      <p:pic>
        <p:nvPicPr>
          <p:cNvPr id="420" name="Picture 54" descr=""/>
          <p:cNvPicPr/>
          <p:nvPr/>
        </p:nvPicPr>
        <p:blipFill>
          <a:blip r:embed="rId3"/>
          <a:stretch>
            <a:fillRect/>
          </a:stretch>
        </p:blipFill>
        <p:spPr>
          <a:xfrm>
            <a:off x="3558240" y="745920"/>
            <a:ext cx="3693240" cy="2766960"/>
          </a:xfrm>
          <a:prstGeom prst="rect">
            <a:avLst/>
          </a:prstGeom>
          <a:ln>
            <a:noFill/>
          </a:ln>
        </p:spPr>
      </p:pic>
      <p:sp>
        <p:nvSpPr>
          <p:cNvPr id="421" name="CustomShape 10"/>
          <p:cNvSpPr/>
          <p:nvPr/>
        </p:nvSpPr>
        <p:spPr>
          <a:xfrm>
            <a:off x="0" y="7871040"/>
            <a:ext cx="7772040" cy="410040"/>
          </a:xfrm>
          <a:prstGeom prst="rect">
            <a:avLst/>
          </a:prstGeom>
          <a:solidFill>
            <a:srgbClr val="50ab06"/>
          </a:solidFill>
          <a:ln w="9360">
            <a:noFill/>
          </a:ln>
        </p:spPr>
      </p:sp>
      <p:sp>
        <p:nvSpPr>
          <p:cNvPr id="422" name="CustomShape 11"/>
          <p:cNvSpPr/>
          <p:nvPr/>
        </p:nvSpPr>
        <p:spPr>
          <a:xfrm>
            <a:off x="5986800" y="8066160"/>
            <a:ext cx="380520" cy="325800"/>
          </a:xfrm>
          <a:prstGeom prst="diamond">
            <a:avLst/>
          </a:prstGeom>
          <a:solidFill>
            <a:srgbClr val="50ab06"/>
          </a:solidFill>
          <a:ln w="9360">
            <a:noFill/>
          </a:ln>
        </p:spPr>
      </p:sp>
      <p:sp>
        <p:nvSpPr>
          <p:cNvPr id="423" name="CustomShape 12"/>
          <p:cNvSpPr/>
          <p:nvPr/>
        </p:nvSpPr>
        <p:spPr>
          <a:xfrm>
            <a:off x="4582440" y="7884720"/>
            <a:ext cx="318960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24" name="CustomShape 13"/>
          <p:cNvSpPr/>
          <p:nvPr/>
        </p:nvSpPr>
        <p:spPr>
          <a:xfrm flipV="1" rot="6138000">
            <a:off x="412920" y="6229080"/>
            <a:ext cx="2153520" cy="2398680"/>
          </a:xfrm>
          <a:prstGeom prst="wedgeEllipseCallout">
            <a:avLst>
              <a:gd name="adj1" fmla="val -36970"/>
              <a:gd name="adj2" fmla="val 48187"/>
            </a:avLst>
          </a:prstGeom>
          <a:solidFill>
            <a:srgbClr val="ebf1de"/>
          </a:solidFill>
          <a:ln w="76320">
            <a:solidFill>
              <a:srgbClr val="ffffff"/>
            </a:solidFill>
            <a:bevel/>
          </a:ln>
        </p:spPr>
        <p:txBody>
          <a:bodyPr lIns="90000" rIns="90000" tIns="45000" bIns="45000" anchor="ctr"/>
          <a:p>
            <a:pPr algn="ctr">
              <a:lnSpc>
                <a:spcPct val="100000"/>
              </a:lnSpc>
            </a:pPr>
            <a:r>
              <a:rPr lang="fr-FR" sz="3200">
                <a:solidFill>
                  <a:srgbClr val="50ab06"/>
                </a:solidFill>
                <a:latin typeface="Futura Condensed"/>
              </a:rPr>
              <a:t>FEELING STUCK?</a:t>
            </a:r>
            <a:endParaRPr/>
          </a:p>
          <a:p>
            <a:pPr algn="ctr">
              <a:lnSpc>
                <a:spcPct val="100000"/>
              </a:lnSpc>
            </a:pPr>
            <a:r>
              <a:rPr lang="fr-FR" sz="1600" baseline="-25000">
                <a:solidFill>
                  <a:srgbClr val="50ab06"/>
                </a:solidFill>
                <a:latin typeface="Futura Condensed"/>
              </a:rPr>
              <a:t>THAT’S OKAY! TRY THESE THINGS…</a:t>
            </a:r>
            <a:endParaRPr/>
          </a:p>
        </p:txBody>
      </p:sp>
      <p:pic>
        <p:nvPicPr>
          <p:cNvPr id="425" name="Picture 22" descr=""/>
          <p:cNvPicPr/>
          <p:nvPr/>
        </p:nvPicPr>
        <p:blipFill>
          <a:blip r:embed="rId4"/>
          <a:srcRect l="0" t="27488" r="30167" b="0"/>
          <a:stretch>
            <a:fillRect/>
          </a:stretch>
        </p:blipFill>
        <p:spPr>
          <a:xfrm>
            <a:off x="5888520" y="5630760"/>
            <a:ext cx="1595880" cy="1852920"/>
          </a:xfrm>
          <a:prstGeom prst="rect">
            <a:avLst/>
          </a:prstGeom>
          <a:ln>
            <a:noFill/>
          </a:ln>
        </p:spPr>
      </p:pic>
      <p:pic>
        <p:nvPicPr>
          <p:cNvPr id="426" name="Picture 23" descr=""/>
          <p:cNvPicPr/>
          <p:nvPr/>
        </p:nvPicPr>
        <p:blipFill>
          <a:blip r:embed="rId5"/>
          <a:stretch>
            <a:fillRect/>
          </a:stretch>
        </p:blipFill>
        <p:spPr>
          <a:xfrm>
            <a:off x="3571920" y="4265280"/>
            <a:ext cx="1706040" cy="990000"/>
          </a:xfrm>
          <a:prstGeom prst="rect">
            <a:avLst/>
          </a:prstGeom>
          <a:ln>
            <a:noFill/>
          </a:ln>
        </p:spPr>
      </p:pic>
      <p:pic>
        <p:nvPicPr>
          <p:cNvPr id="427" name="Picture 24" descr=""/>
          <p:cNvPicPr/>
          <p:nvPr/>
        </p:nvPicPr>
        <p:blipFill>
          <a:blip r:embed="rId6"/>
          <a:stretch>
            <a:fillRect/>
          </a:stretch>
        </p:blipFill>
        <p:spPr>
          <a:xfrm>
            <a:off x="5587920" y="4265280"/>
            <a:ext cx="1663560" cy="1104840"/>
          </a:xfrm>
          <a:prstGeom prst="rect">
            <a:avLst/>
          </a:prstGeom>
          <a:ln>
            <a:noFill/>
          </a:ln>
        </p:spPr>
      </p:pic>
      <p:sp>
        <p:nvSpPr>
          <p:cNvPr id="428" name="CustomShape 14"/>
          <p:cNvSpPr/>
          <p:nvPr/>
        </p:nvSpPr>
        <p:spPr>
          <a:xfrm>
            <a:off x="5163120" y="4892040"/>
            <a:ext cx="424440" cy="360"/>
          </a:xfrm>
          <a:prstGeom prst="straightConnector1">
            <a:avLst/>
          </a:prstGeom>
          <a:noFill/>
          <a:ln w="12600">
            <a:solidFill>
              <a:srgbClr val="000000"/>
            </a:solidFill>
            <a:custDash>
              <a:ds d="140000" sp="105000"/>
            </a:custDash>
            <a:round/>
            <a:tailEnd len="med" type="triangle" w="med"/>
          </a:ln>
        </p:spPr>
      </p:sp>
      <p:sp>
        <p:nvSpPr>
          <p:cNvPr id="429" name="CustomShape 15"/>
          <p:cNvSpPr/>
          <p:nvPr/>
        </p:nvSpPr>
        <p:spPr>
          <a:xfrm>
            <a:off x="6926040" y="5255640"/>
            <a:ext cx="360" cy="536760"/>
          </a:xfrm>
          <a:prstGeom prst="straightConnector1">
            <a:avLst/>
          </a:prstGeom>
          <a:noFill/>
          <a:ln w="12600">
            <a:solidFill>
              <a:srgbClr val="000000"/>
            </a:solidFill>
            <a:custDash>
              <a:ds d="140000" sp="105000"/>
            </a:custDash>
            <a:round/>
            <a:tailEnd len="med" type="triangle" w="med"/>
          </a:ln>
        </p:spPr>
      </p:sp>
      <p:sp>
        <p:nvSpPr>
          <p:cNvPr id="430" name="CustomShape 16"/>
          <p:cNvSpPr/>
          <p:nvPr/>
        </p:nvSpPr>
        <p:spPr>
          <a:xfrm flipV="1">
            <a:off x="3185640" y="5141160"/>
            <a:ext cx="126720" cy="360"/>
          </a:xfrm>
          <a:prstGeom prst="straightConnector1">
            <a:avLst/>
          </a:prstGeom>
          <a:noFill/>
          <a:ln w="12600">
            <a:solidFill>
              <a:srgbClr val="000000"/>
            </a:solidFill>
            <a:custDash>
              <a:ds d="140000" sp="105000"/>
            </a:custDash>
            <a:round/>
          </a:ln>
        </p:spPr>
      </p:sp>
      <p:sp>
        <p:nvSpPr>
          <p:cNvPr id="431" name="CustomShape 17"/>
          <p:cNvSpPr/>
          <p:nvPr/>
        </p:nvSpPr>
        <p:spPr>
          <a:xfrm flipH="1">
            <a:off x="3309120" y="4786920"/>
            <a:ext cx="360" cy="356400"/>
          </a:xfrm>
          <a:prstGeom prst="straightConnector1">
            <a:avLst/>
          </a:prstGeom>
          <a:noFill/>
          <a:ln w="12600">
            <a:solidFill>
              <a:srgbClr val="000000"/>
            </a:solidFill>
            <a:custDash>
              <a:ds d="140000" sp="105000"/>
            </a:custDash>
            <a:round/>
          </a:ln>
        </p:spPr>
      </p:sp>
      <p:sp>
        <p:nvSpPr>
          <p:cNvPr id="432" name="CustomShape 18"/>
          <p:cNvSpPr/>
          <p:nvPr/>
        </p:nvSpPr>
        <p:spPr>
          <a:xfrm flipV="1">
            <a:off x="3300840" y="4820040"/>
            <a:ext cx="391680" cy="360"/>
          </a:xfrm>
          <a:prstGeom prst="straightConnector1">
            <a:avLst/>
          </a:prstGeom>
          <a:noFill/>
          <a:ln w="12600">
            <a:solidFill>
              <a:srgbClr val="000000"/>
            </a:solidFill>
            <a:custDash>
              <a:ds d="140000" sp="105000"/>
            </a:custDash>
            <a:round/>
            <a:tailEnd len="med" type="triangle" w="med"/>
          </a:ln>
        </p:spPr>
      </p:sp>
      <p:sp>
        <p:nvSpPr>
          <p:cNvPr id="433" name="CustomShape 19"/>
          <p:cNvSpPr/>
          <p:nvPr/>
        </p:nvSpPr>
        <p:spPr>
          <a:xfrm flipH="1">
            <a:off x="3320640" y="5605920"/>
            <a:ext cx="360" cy="1096200"/>
          </a:xfrm>
          <a:prstGeom prst="straightConnector1">
            <a:avLst/>
          </a:prstGeom>
          <a:noFill/>
          <a:ln w="12600">
            <a:solidFill>
              <a:srgbClr val="000000"/>
            </a:solidFill>
            <a:custDash>
              <a:ds d="140000" sp="105000"/>
            </a:custDash>
            <a:round/>
          </a:ln>
        </p:spPr>
      </p:sp>
      <p:sp>
        <p:nvSpPr>
          <p:cNvPr id="434" name="CustomShape 20"/>
          <p:cNvSpPr/>
          <p:nvPr/>
        </p:nvSpPr>
        <p:spPr>
          <a:xfrm>
            <a:off x="3326040" y="6695640"/>
            <a:ext cx="294480" cy="360"/>
          </a:xfrm>
          <a:prstGeom prst="straightConnector1">
            <a:avLst/>
          </a:prstGeom>
          <a:noFill/>
          <a:ln w="12600">
            <a:solidFill>
              <a:srgbClr val="000000"/>
            </a:solidFill>
            <a:custDash>
              <a:ds d="140000" sp="105000"/>
            </a:custDash>
            <a:round/>
            <a:tailEnd len="med" type="triangle" w="med"/>
          </a:ln>
        </p:spPr>
      </p:sp>
      <p:sp>
        <p:nvSpPr>
          <p:cNvPr id="435" name="CustomShape 21"/>
          <p:cNvSpPr/>
          <p:nvPr/>
        </p:nvSpPr>
        <p:spPr>
          <a:xfrm>
            <a:off x="2481480" y="5612400"/>
            <a:ext cx="830880" cy="360"/>
          </a:xfrm>
          <a:prstGeom prst="straightConnector1">
            <a:avLst/>
          </a:prstGeom>
          <a:noFill/>
          <a:ln w="12600">
            <a:solidFill>
              <a:srgbClr val="000000"/>
            </a:solidFill>
            <a:custDash>
              <a:ds d="140000" sp="105000"/>
            </a:custDash>
            <a:round/>
          </a:ln>
        </p:spPr>
      </p:sp>
      <p:sp>
        <p:nvSpPr>
          <p:cNvPr id="436" name="CustomShape 22"/>
          <p:cNvSpPr/>
          <p:nvPr/>
        </p:nvSpPr>
        <p:spPr>
          <a:xfrm>
            <a:off x="457920" y="647640"/>
            <a:ext cx="2815560" cy="913320"/>
          </a:xfrm>
          <a:prstGeom prst="rect">
            <a:avLst/>
          </a:prstGeom>
          <a:noFill/>
          <a:ln>
            <a:noFill/>
          </a:ln>
        </p:spPr>
        <p:txBody>
          <a:bodyPr lIns="90000" rIns="90000" tIns="45000" bIns="45000"/>
          <a:p>
            <a:pPr>
              <a:lnSpc>
                <a:spcPct val="100000"/>
              </a:lnSpc>
            </a:pPr>
            <a:r>
              <a:rPr lang="fr-FR" sz="5400">
                <a:solidFill>
                  <a:srgbClr val="000000"/>
                </a:solidFill>
                <a:latin typeface="Futura Condensed"/>
              </a:rPr>
              <a:t>SCORE</a:t>
            </a:r>
            <a:endParaRPr/>
          </a:p>
        </p:txBody>
      </p:sp>
      <p:sp>
        <p:nvSpPr>
          <p:cNvPr id="437" name="CustomShape 23"/>
          <p:cNvSpPr/>
          <p:nvPr/>
        </p:nvSpPr>
        <p:spPr>
          <a:xfrm>
            <a:off x="1779120" y="449280"/>
            <a:ext cx="1442880" cy="360"/>
          </a:xfrm>
          <a:prstGeom prst="straightConnector1">
            <a:avLst/>
          </a:prstGeom>
          <a:noFill/>
          <a:ln w="12600">
            <a:solidFill>
              <a:srgbClr val="000000"/>
            </a:solidFill>
            <a:custDash>
              <a:ds d="140000" sp="105000"/>
            </a:custDash>
            <a:round/>
          </a:ln>
        </p:spPr>
      </p:sp>
      <p:sp>
        <p:nvSpPr>
          <p:cNvPr id="438" name="CustomShape 24"/>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439" name="CustomShape 25"/>
          <p:cNvSpPr/>
          <p:nvPr/>
        </p:nvSpPr>
        <p:spPr>
          <a:xfrm>
            <a:off x="1779120" y="444240"/>
            <a:ext cx="360" cy="311400"/>
          </a:xfrm>
          <a:prstGeom prst="straightConnector1">
            <a:avLst/>
          </a:prstGeom>
          <a:noFill/>
          <a:ln w="12600">
            <a:solidFill>
              <a:srgbClr val="000000"/>
            </a:solidFill>
            <a:custDash>
              <a:ds d="140000" sp="105000"/>
            </a:custDash>
            <a:round/>
          </a:ln>
        </p:spPr>
      </p:sp>
      <p:sp>
        <p:nvSpPr>
          <p:cNvPr id="440" name="CustomShape 26"/>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41" name="CustomShape 1"/>
          <p:cNvSpPr/>
          <p:nvPr/>
        </p:nvSpPr>
        <p:spPr>
          <a:xfrm>
            <a:off x="551160" y="3328560"/>
            <a:ext cx="3231000" cy="49269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a:t>
            </a:r>
            <a:r>
              <a:rPr lang="fr-FR" sz="1200">
                <a:solidFill>
                  <a:srgbClr val="000000"/>
                </a:solidFill>
                <a:latin typeface="Futura Condensed"/>
              </a:rPr>
              <a:t>, show example projects from the Extensions studio and </a:t>
            </a:r>
            <a:r>
              <a:rPr lang="fr-FR" sz="1200">
                <a:solidFill>
                  <a:srgbClr val="000000"/>
                </a:solidFill>
                <a:latin typeface="Futura Condensed"/>
              </a:rPr>
              <a:t>have the </a:t>
            </a:r>
            <a:r>
              <a:rPr lang="fr-FR" sz="1200">
                <a:solidFill>
                  <a:srgbClr val="000000"/>
                </a:solidFill>
                <a:latin typeface="Futura Condensed"/>
              </a:rPr>
              <a:t>Extensions </a:t>
            </a:r>
            <a:r>
              <a:rPr lang="fr-FR" sz="1200">
                <a:solidFill>
                  <a:srgbClr val="000000"/>
                </a:solidFill>
                <a:latin typeface="Futura Condensed"/>
              </a:rPr>
              <a:t>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explore the code of programs in the Extensions studio to investigate </a:t>
            </a:r>
            <a:r>
              <a:rPr lang="fr-FR" sz="1200">
                <a:solidFill>
                  <a:srgbClr val="000000"/>
                </a:solidFill>
                <a:latin typeface="Futura Condensed"/>
              </a:rPr>
              <a:t>different ways games can be increased in difficulty or extended</a:t>
            </a:r>
            <a:r>
              <a:rPr lang="fr-FR" sz="1200">
                <a:solidFill>
                  <a:srgbClr val="000000"/>
                </a:solidFill>
                <a:latin typeface="Futura Condensed"/>
              </a:rPr>
              <a:t>. Ask students to select one or more extensions to add to their previously started maze, pong, or scrolling game projects. Give students time to experiment and incorporate the extension(s) into their games.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share their extended game projects with one another. We suggest facilitating the pair-share or design demo activity to let students share their games and demonstrate what they learned.</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442"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43" name="Line 3"/>
          <p:cNvSpPr/>
          <p:nvPr/>
        </p:nvSpPr>
        <p:spPr>
          <a:xfrm flipV="1">
            <a:off x="550800" y="3163320"/>
            <a:ext cx="3231360" cy="8640"/>
          </a:xfrm>
          <a:prstGeom prst="line">
            <a:avLst/>
          </a:prstGeom>
          <a:ln w="9360">
            <a:solidFill>
              <a:srgbClr val="000000"/>
            </a:solidFill>
            <a:round/>
          </a:ln>
        </p:spPr>
      </p:sp>
      <p:sp>
        <p:nvSpPr>
          <p:cNvPr id="444" name="CustomShape 4"/>
          <p:cNvSpPr/>
          <p:nvPr/>
        </p:nvSpPr>
        <p:spPr>
          <a:xfrm>
            <a:off x="4214520" y="795240"/>
            <a:ext cx="2999520" cy="158040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become more familiar with the concepts of conditionals, operators, and data by exploring programs that illustrate common game mechanics</a:t>
            </a:r>
            <a:endParaRPr/>
          </a:p>
        </p:txBody>
      </p:sp>
      <p:sp>
        <p:nvSpPr>
          <p:cNvPr id="445" name="CustomShape 5"/>
          <p:cNvSpPr/>
          <p:nvPr/>
        </p:nvSpPr>
        <p:spPr>
          <a:xfrm>
            <a:off x="1300680" y="647640"/>
            <a:ext cx="2815560" cy="1491480"/>
          </a:xfrm>
          <a:prstGeom prst="rect">
            <a:avLst/>
          </a:prstGeom>
          <a:noFill/>
          <a:ln>
            <a:noFill/>
          </a:ln>
        </p:spPr>
        <p:txBody>
          <a:bodyPr lIns="90000" rIns="90000" tIns="45000" bIns="45000"/>
          <a:p>
            <a:pPr>
              <a:lnSpc>
                <a:spcPct val="100000"/>
              </a:lnSpc>
            </a:pPr>
            <a:r>
              <a:rPr lang="fr-FR" sz="4600">
                <a:solidFill>
                  <a:srgbClr val="000000"/>
                </a:solidFill>
                <a:latin typeface="Futura Condensed"/>
              </a:rPr>
              <a:t>EXTENSIONS</a:t>
            </a:r>
            <a:endParaRPr/>
          </a:p>
        </p:txBody>
      </p:sp>
      <p:sp>
        <p:nvSpPr>
          <p:cNvPr id="446" name="CustomShape 6"/>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Extensions </a:t>
            </a:r>
            <a:r>
              <a:rPr lang="fr-FR" sz="1200">
                <a:solidFill>
                  <a:srgbClr val="000000"/>
                </a:solidFill>
                <a:latin typeface="Futura Condensed"/>
              </a:rPr>
              <a:t>handout</a:t>
            </a:r>
            <a:endParaRPr/>
          </a:p>
          <a:p>
            <a:pPr>
              <a:lnSpc>
                <a:spcPct val="100000"/>
              </a:lnSpc>
              <a:buFont typeface="Wingdings" charset="2"/>
              <a:buChar char=""/>
            </a:pPr>
            <a:r>
              <a:rPr lang="fr-FR" sz="1200">
                <a:solidFill>
                  <a:srgbClr val="000000"/>
                </a:solidFill>
                <a:latin typeface="Futura Condensed"/>
              </a:rPr>
              <a:t>Extensions </a:t>
            </a:r>
            <a:r>
              <a:rPr lang="fr-FR" sz="1200">
                <a:solidFill>
                  <a:srgbClr val="000000"/>
                </a:solidFill>
                <a:latin typeface="Futura Condensed"/>
              </a:rPr>
              <a:t>studio</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http://scratch.mit.edu/studios/475619</a:t>
            </a:r>
            <a:endParaRPr/>
          </a:p>
        </p:txBody>
      </p:sp>
      <p:sp>
        <p:nvSpPr>
          <p:cNvPr id="447"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48" name="Line 8"/>
          <p:cNvSpPr/>
          <p:nvPr/>
        </p:nvSpPr>
        <p:spPr>
          <a:xfrm flipV="1">
            <a:off x="4104720" y="3163320"/>
            <a:ext cx="3117240" cy="8640"/>
          </a:xfrm>
          <a:prstGeom prst="line">
            <a:avLst/>
          </a:prstGeom>
          <a:ln w="9360">
            <a:solidFill>
              <a:srgbClr val="000000"/>
            </a:solidFill>
            <a:round/>
          </a:ln>
        </p:spPr>
      </p:sp>
      <p:sp>
        <p:nvSpPr>
          <p:cNvPr id="449" name="CustomShape 9"/>
          <p:cNvSpPr/>
          <p:nvPr/>
        </p:nvSpPr>
        <p:spPr>
          <a:xfrm>
            <a:off x="4105080" y="459000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are different ways of increasing difficulty in a game?</a:t>
            </a:r>
            <a:endParaRPr/>
          </a:p>
          <a:p>
            <a:pPr>
              <a:lnSpc>
                <a:spcPct val="100000"/>
              </a:lnSpc>
              <a:buFont typeface="Lucida Grande"/>
              <a:buChar char="+"/>
            </a:pPr>
            <a:r>
              <a:rPr lang="fr-FR" sz="1200">
                <a:solidFill>
                  <a:srgbClr val="000000"/>
                </a:solidFill>
                <a:latin typeface="Futura Condensed"/>
              </a:rPr>
              <a:t>Which extensions did you add to your game project?</a:t>
            </a:r>
            <a:endParaRPr/>
          </a:p>
          <a:p>
            <a:pPr>
              <a:lnSpc>
                <a:spcPct val="100000"/>
              </a:lnSpc>
              <a:buFont typeface="Lucida Grande"/>
              <a:buChar char="+"/>
            </a:pPr>
            <a:r>
              <a:rPr lang="fr-FR" sz="1200">
                <a:solidFill>
                  <a:srgbClr val="000000"/>
                </a:solidFill>
                <a:latin typeface="Futura Condensed"/>
              </a:rPr>
              <a:t>Describe your process for including the extension(s) in your game?</a:t>
            </a:r>
            <a:endParaRPr/>
          </a:p>
        </p:txBody>
      </p:sp>
      <p:sp>
        <p:nvSpPr>
          <p:cNvPr id="450" name="CustomShape 10"/>
          <p:cNvSpPr/>
          <p:nvPr/>
        </p:nvSpPr>
        <p:spPr>
          <a:xfrm>
            <a:off x="4007880" y="40942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51" name="Line 11"/>
          <p:cNvSpPr/>
          <p:nvPr/>
        </p:nvSpPr>
        <p:spPr>
          <a:xfrm flipV="1">
            <a:off x="4104720" y="4425120"/>
            <a:ext cx="3117240" cy="8280"/>
          </a:xfrm>
          <a:prstGeom prst="line">
            <a:avLst/>
          </a:prstGeom>
          <a:ln w="9360">
            <a:solidFill>
              <a:srgbClr val="000000"/>
            </a:solidFill>
            <a:round/>
          </a:ln>
        </p:spPr>
      </p:sp>
      <p:sp>
        <p:nvSpPr>
          <p:cNvPr id="452" name="CustomShape 12"/>
          <p:cNvSpPr/>
          <p:nvPr/>
        </p:nvSpPr>
        <p:spPr>
          <a:xfrm>
            <a:off x="4105080" y="621324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incorporate extensions into their original game projects?</a:t>
            </a:r>
            <a:endParaRPr/>
          </a:p>
        </p:txBody>
      </p:sp>
      <p:sp>
        <p:nvSpPr>
          <p:cNvPr id="453" name="CustomShape 13"/>
          <p:cNvSpPr/>
          <p:nvPr/>
        </p:nvSpPr>
        <p:spPr>
          <a:xfrm>
            <a:off x="4007880" y="57175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54" name="Line 14"/>
          <p:cNvSpPr/>
          <p:nvPr/>
        </p:nvSpPr>
        <p:spPr>
          <a:xfrm flipV="1">
            <a:off x="4104720" y="6048360"/>
            <a:ext cx="3117240" cy="8280"/>
          </a:xfrm>
          <a:prstGeom prst="line">
            <a:avLst/>
          </a:prstGeom>
          <a:ln w="9360">
            <a:solidFill>
              <a:srgbClr val="000000"/>
            </a:solidFill>
            <a:round/>
          </a:ln>
        </p:spPr>
      </p:sp>
      <p:sp>
        <p:nvSpPr>
          <p:cNvPr id="455"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56" name="Line 16"/>
          <p:cNvSpPr/>
          <p:nvPr/>
        </p:nvSpPr>
        <p:spPr>
          <a:xfrm flipV="1">
            <a:off x="550800" y="7968960"/>
            <a:ext cx="6671160" cy="14040"/>
          </a:xfrm>
          <a:prstGeom prst="line">
            <a:avLst/>
          </a:prstGeom>
          <a:ln w="9360">
            <a:solidFill>
              <a:srgbClr val="000000"/>
            </a:solidFill>
            <a:round/>
          </a:ln>
        </p:spPr>
      </p:sp>
      <p:sp>
        <p:nvSpPr>
          <p:cNvPr id="457"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58" name="Line 18"/>
          <p:cNvSpPr/>
          <p:nvPr/>
        </p:nvSpPr>
        <p:spPr>
          <a:xfrm>
            <a:off x="3856680" y="8086680"/>
            <a:ext cx="0" cy="1805760"/>
          </a:xfrm>
          <a:prstGeom prst="line">
            <a:avLst/>
          </a:prstGeom>
          <a:ln w="6480">
            <a:solidFill>
              <a:srgbClr val="808080"/>
            </a:solidFill>
            <a:custDash>
              <a:ds d="140000" sp="105000"/>
            </a:custDash>
            <a:round/>
          </a:ln>
        </p:spPr>
      </p:sp>
      <p:sp>
        <p:nvSpPr>
          <p:cNvPr id="459"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60" name="Line 20"/>
          <p:cNvSpPr/>
          <p:nvPr/>
        </p:nvSpPr>
        <p:spPr>
          <a:xfrm flipH="1">
            <a:off x="4401000" y="8385840"/>
            <a:ext cx="2814840" cy="0"/>
          </a:xfrm>
          <a:prstGeom prst="line">
            <a:avLst/>
          </a:prstGeom>
          <a:ln w="6480">
            <a:solidFill>
              <a:srgbClr val="000000"/>
            </a:solidFill>
            <a:custDash>
              <a:ds d="140000" sp="105000"/>
            </a:custDash>
            <a:round/>
          </a:ln>
        </p:spPr>
      </p:sp>
      <p:sp>
        <p:nvSpPr>
          <p:cNvPr id="461" name="Line 21"/>
          <p:cNvSpPr/>
          <p:nvPr/>
        </p:nvSpPr>
        <p:spPr>
          <a:xfrm flipH="1">
            <a:off x="4401000" y="8679240"/>
            <a:ext cx="2814840" cy="0"/>
          </a:xfrm>
          <a:prstGeom prst="line">
            <a:avLst/>
          </a:prstGeom>
          <a:ln w="6480">
            <a:solidFill>
              <a:srgbClr val="000000"/>
            </a:solidFill>
            <a:custDash>
              <a:ds d="140000" sp="105000"/>
            </a:custDash>
            <a:round/>
          </a:ln>
        </p:spPr>
      </p:sp>
      <p:sp>
        <p:nvSpPr>
          <p:cNvPr id="462" name="Line 22"/>
          <p:cNvSpPr/>
          <p:nvPr/>
        </p:nvSpPr>
        <p:spPr>
          <a:xfrm flipH="1">
            <a:off x="4401000" y="8975520"/>
            <a:ext cx="2820960" cy="0"/>
          </a:xfrm>
          <a:prstGeom prst="line">
            <a:avLst/>
          </a:prstGeom>
          <a:ln w="6480">
            <a:solidFill>
              <a:srgbClr val="000000"/>
            </a:solidFill>
            <a:custDash>
              <a:ds d="140000" sp="105000"/>
            </a:custDash>
            <a:round/>
          </a:ln>
        </p:spPr>
      </p:sp>
      <p:sp>
        <p:nvSpPr>
          <p:cNvPr id="463" name="Line 23"/>
          <p:cNvSpPr/>
          <p:nvPr/>
        </p:nvSpPr>
        <p:spPr>
          <a:xfrm flipH="1">
            <a:off x="4401000" y="9269280"/>
            <a:ext cx="2814840" cy="0"/>
          </a:xfrm>
          <a:prstGeom prst="line">
            <a:avLst/>
          </a:prstGeom>
          <a:ln w="6480">
            <a:solidFill>
              <a:srgbClr val="000000"/>
            </a:solidFill>
            <a:custDash>
              <a:ds d="140000" sp="105000"/>
            </a:custDash>
            <a:round/>
          </a:ln>
        </p:spPr>
      </p:sp>
      <p:sp>
        <p:nvSpPr>
          <p:cNvPr id="464" name="CustomShape 24"/>
          <p:cNvSpPr/>
          <p:nvPr/>
        </p:nvSpPr>
        <p:spPr>
          <a:xfrm>
            <a:off x="551160" y="8142840"/>
            <a:ext cx="3231000" cy="22798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To provide more scaffolding for students needing extra support, we suggest walking through one extension sample program (e.g., levels) as a class and helping students add the extension to their game projects.</a:t>
            </a:r>
            <a:endParaRPr/>
          </a:p>
          <a:p>
            <a:pPr>
              <a:lnSpc>
                <a:spcPct val="100000"/>
              </a:lnSpc>
              <a:buFont typeface="Lucida Grande"/>
              <a:buChar char="+"/>
            </a:pPr>
            <a:r>
              <a:rPr lang="fr-FR" sz="1200">
                <a:solidFill>
                  <a:srgbClr val="000000"/>
                </a:solidFill>
                <a:latin typeface="Futura Condensed"/>
              </a:rPr>
              <a:t>The backpack tool is one way students can incorporate parts of the extension projects into their starter games. Learn more about backpack at http://bit.ly/scratchbackpack</a:t>
            </a:r>
            <a:endParaRPr/>
          </a:p>
        </p:txBody>
      </p:sp>
      <p:sp>
        <p:nvSpPr>
          <p:cNvPr id="465" name="CustomShape 2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466" name="Picture 101" descr=""/>
          <p:cNvPicPr/>
          <p:nvPr/>
        </p:nvPicPr>
        <p:blipFill>
          <a:blip r:embed="rId1"/>
          <a:stretch>
            <a:fillRect/>
          </a:stretch>
        </p:blipFill>
        <p:spPr>
          <a:xfrm>
            <a:off x="2266560" y="1752480"/>
            <a:ext cx="328680" cy="328680"/>
          </a:xfrm>
          <a:prstGeom prst="rect">
            <a:avLst/>
          </a:prstGeom>
          <a:ln>
            <a:noFill/>
          </a:ln>
        </p:spPr>
      </p:pic>
      <p:sp>
        <p:nvSpPr>
          <p:cNvPr id="467" name="Line 26"/>
          <p:cNvSpPr/>
          <p:nvPr/>
        </p:nvSpPr>
        <p:spPr>
          <a:xfrm>
            <a:off x="3882960" y="794160"/>
            <a:ext cx="0" cy="1123200"/>
          </a:xfrm>
          <a:prstGeom prst="line">
            <a:avLst/>
          </a:prstGeom>
          <a:ln w="3240">
            <a:solidFill>
              <a:srgbClr val="000000"/>
            </a:solidFill>
            <a:custDash>
              <a:ds d="140000" sp="105000"/>
            </a:custDash>
            <a:round/>
          </a:ln>
        </p:spPr>
      </p:sp>
      <p:sp>
        <p:nvSpPr>
          <p:cNvPr id="468" name="Line 27"/>
          <p:cNvSpPr/>
          <p:nvPr/>
        </p:nvSpPr>
        <p:spPr>
          <a:xfrm flipH="1">
            <a:off x="3661920" y="794520"/>
            <a:ext cx="221040" cy="0"/>
          </a:xfrm>
          <a:prstGeom prst="line">
            <a:avLst/>
          </a:prstGeom>
          <a:ln w="3240">
            <a:solidFill>
              <a:srgbClr val="000000"/>
            </a:solidFill>
            <a:custDash>
              <a:ds d="140000" sp="105000"/>
            </a:custDash>
            <a:round/>
          </a:ln>
        </p:spPr>
      </p:sp>
      <p:sp>
        <p:nvSpPr>
          <p:cNvPr id="469" name="Line 2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470" name="Line 2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471"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82</a:t>
            </a:r>
            <a:endParaRPr/>
          </a:p>
        </p:txBody>
      </p:sp>
      <p:pic>
        <p:nvPicPr>
          <p:cNvPr id="472" name="Picture 45" descr=""/>
          <p:cNvPicPr/>
          <p:nvPr/>
        </p:nvPicPr>
        <p:blipFill>
          <a:blip r:embed="rId2"/>
          <a:stretch>
            <a:fillRect/>
          </a:stretch>
        </p:blipFill>
        <p:spPr>
          <a:xfrm>
            <a:off x="551160" y="0"/>
            <a:ext cx="493560" cy="2791440"/>
          </a:xfrm>
          <a:prstGeom prst="rect">
            <a:avLst/>
          </a:prstGeom>
          <a:ln>
            <a:noFill/>
          </a:ln>
        </p:spPr>
      </p:pic>
      <p:sp>
        <p:nvSpPr>
          <p:cNvPr id="473"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4" name="CustomShape 1"/>
          <p:cNvSpPr/>
          <p:nvPr/>
        </p:nvSpPr>
        <p:spPr>
          <a:xfrm>
            <a:off x="3830040" y="6603120"/>
            <a:ext cx="3401640" cy="152172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MULTIPLAYER </a:t>
            </a:r>
            <a:r>
              <a:rPr lang="fr-FR" sz="1000">
                <a:solidFill>
                  <a:srgbClr val="000000"/>
                </a:solidFill>
                <a:latin typeface="Futura Condensed"/>
              </a:rPr>
              <a:t>http://scratch.mit.edu/projects/25192711</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add another player to the game. Player 1 uses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arrow keys to navigate Pico through the maze, and player 2 uses the </a:t>
            </a:r>
            <a:r>
              <a:rPr lang="fr-FR" sz="1100">
                <a:solidFill>
                  <a:srgbClr val="000000"/>
                </a:solidFill>
                <a:latin typeface="Futura Condensed"/>
              </a:rPr>
              <a:t>
</a:t>
            </a:r>
            <a:r>
              <a:rPr lang="fr-FR" sz="1100">
                <a:solidFill>
                  <a:srgbClr val="000000"/>
                </a:solidFill>
                <a:latin typeface="Futura Condensed"/>
              </a:rPr>
              <a:t>      W, A, S, D keys to navigate Nano through the maze.</a:t>
            </a:r>
            <a:endParaRPr/>
          </a:p>
        </p:txBody>
      </p:sp>
      <p:sp>
        <p:nvSpPr>
          <p:cNvPr id="475" name="CustomShape 2"/>
          <p:cNvSpPr/>
          <p:nvPr/>
        </p:nvSpPr>
        <p:spPr>
          <a:xfrm>
            <a:off x="0" y="7871040"/>
            <a:ext cx="7772040" cy="410040"/>
          </a:xfrm>
          <a:prstGeom prst="rect">
            <a:avLst/>
          </a:prstGeom>
          <a:solidFill>
            <a:srgbClr val="50ab06"/>
          </a:solidFill>
          <a:ln w="9360">
            <a:noFill/>
          </a:ln>
        </p:spPr>
      </p:sp>
      <p:sp>
        <p:nvSpPr>
          <p:cNvPr id="476" name="CustomShape 3"/>
          <p:cNvSpPr/>
          <p:nvPr/>
        </p:nvSpPr>
        <p:spPr>
          <a:xfrm>
            <a:off x="1744920" y="8077680"/>
            <a:ext cx="380520" cy="325800"/>
          </a:xfrm>
          <a:prstGeom prst="diamond">
            <a:avLst/>
          </a:prstGeom>
          <a:solidFill>
            <a:srgbClr val="50ab06"/>
          </a:solidFill>
          <a:ln w="9360">
            <a:noFill/>
          </a:ln>
        </p:spPr>
      </p:sp>
      <p:sp>
        <p:nvSpPr>
          <p:cNvPr id="477" name="CustomShape 4"/>
          <p:cNvSpPr/>
          <p:nvPr/>
        </p:nvSpPr>
        <p:spPr>
          <a:xfrm>
            <a:off x="5631120" y="8066160"/>
            <a:ext cx="380520" cy="325800"/>
          </a:xfrm>
          <a:prstGeom prst="diamond">
            <a:avLst/>
          </a:prstGeom>
          <a:solidFill>
            <a:srgbClr val="50ab06"/>
          </a:solidFill>
          <a:ln w="9360">
            <a:noFill/>
          </a:ln>
        </p:spPr>
      </p:sp>
      <p:sp>
        <p:nvSpPr>
          <p:cNvPr id="478" name="CustomShape 5"/>
          <p:cNvSpPr/>
          <p:nvPr/>
        </p:nvSpPr>
        <p:spPr>
          <a:xfrm>
            <a:off x="0" y="7879320"/>
            <a:ext cx="387036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479" name="CustomShape 6"/>
          <p:cNvSpPr/>
          <p:nvPr/>
        </p:nvSpPr>
        <p:spPr>
          <a:xfrm>
            <a:off x="3870720" y="7884720"/>
            <a:ext cx="39013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80" name="CustomShape 7"/>
          <p:cNvSpPr/>
          <p:nvPr/>
        </p:nvSpPr>
        <p:spPr>
          <a:xfrm>
            <a:off x="538560" y="1434600"/>
            <a:ext cx="215892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EXTEND AND REIMAGINE GAMES IN SCRATCH?</a:t>
            </a:r>
            <a:endParaRPr/>
          </a:p>
        </p:txBody>
      </p:sp>
      <p:sp>
        <p:nvSpPr>
          <p:cNvPr id="481" name="CustomShape 8"/>
          <p:cNvSpPr/>
          <p:nvPr/>
        </p:nvSpPr>
        <p:spPr>
          <a:xfrm>
            <a:off x="445320" y="2211120"/>
            <a:ext cx="2356920" cy="17323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Get into game design by adding extended features within your Scratch project! Choose at least one (or more!) of the following extensions and add it to your previously started maze, pong, or scrolling games.</a:t>
            </a:r>
            <a:endParaRPr/>
          </a:p>
        </p:txBody>
      </p:sp>
      <p:sp>
        <p:nvSpPr>
          <p:cNvPr id="482" name="CustomShape 9"/>
          <p:cNvSpPr/>
          <p:nvPr/>
        </p:nvSpPr>
        <p:spPr>
          <a:xfrm>
            <a:off x="4076640" y="8474400"/>
            <a:ext cx="3313800" cy="191484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another extension to your maze, pong, or scrolling game.</a:t>
            </a:r>
            <a:endParaRPr/>
          </a:p>
          <a:p>
            <a:pPr>
              <a:lnSpc>
                <a:spcPct val="100000"/>
              </a:lnSpc>
              <a:buFont typeface="Lucida Grande"/>
              <a:buChar char="+"/>
            </a:pPr>
            <a:r>
              <a:rPr lang="fr-FR" sz="1200">
                <a:solidFill>
                  <a:srgbClr val="000000"/>
                </a:solidFill>
                <a:latin typeface="Futura Condensed"/>
              </a:rPr>
              <a:t>Challenge yourself to do more! Continue going through each of the extensions and add them to your games.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Share your project with a neighbor and give each other feedback on your games.</a:t>
            </a:r>
            <a:endParaRPr/>
          </a:p>
        </p:txBody>
      </p:sp>
      <p:sp>
        <p:nvSpPr>
          <p:cNvPr id="483" name="Line 10"/>
          <p:cNvSpPr/>
          <p:nvPr/>
        </p:nvSpPr>
        <p:spPr>
          <a:xfrm>
            <a:off x="3870720" y="8403480"/>
            <a:ext cx="0" cy="1527840"/>
          </a:xfrm>
          <a:prstGeom prst="line">
            <a:avLst/>
          </a:prstGeom>
          <a:ln w="6480">
            <a:solidFill>
              <a:srgbClr val="808080"/>
            </a:solidFill>
            <a:custDash>
              <a:ds d="140000" sp="105000"/>
            </a:custDash>
            <a:round/>
          </a:ln>
        </p:spPr>
      </p:sp>
      <p:sp>
        <p:nvSpPr>
          <p:cNvPr id="484" name="CustomShape 11"/>
          <p:cNvSpPr/>
          <p:nvPr/>
        </p:nvSpPr>
        <p:spPr>
          <a:xfrm>
            <a:off x="3830040" y="668880"/>
            <a:ext cx="3401640" cy="86724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SCORE</a:t>
            </a:r>
            <a:r>
              <a:rPr b="1" lang="fr-FR" sz="1000">
                <a:solidFill>
                  <a:srgbClr val="000000"/>
                </a:solidFill>
                <a:latin typeface="Futura Condensed"/>
              </a:rPr>
              <a:t> </a:t>
            </a:r>
            <a:r>
              <a:rPr lang="fr-FR" sz="1000">
                <a:solidFill>
                  <a:srgbClr val="000000"/>
                </a:solidFill>
                <a:latin typeface="Futura Condensed"/>
              </a:rPr>
              <a:t>http://scratch.mit.edu/projects/1940443</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set and change a score. Receive 10 points every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time the Scratch cat is clicked.</a:t>
            </a:r>
            <a:endParaRPr/>
          </a:p>
        </p:txBody>
      </p:sp>
      <p:sp>
        <p:nvSpPr>
          <p:cNvPr id="485" name="CustomShape 12"/>
          <p:cNvSpPr/>
          <p:nvPr/>
        </p:nvSpPr>
        <p:spPr>
          <a:xfrm>
            <a:off x="3830040" y="2152440"/>
            <a:ext cx="3401640" cy="86724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TIMER</a:t>
            </a:r>
            <a:r>
              <a:rPr b="1" lang="fr-FR" sz="1000">
                <a:solidFill>
                  <a:srgbClr val="000000"/>
                </a:solidFill>
                <a:latin typeface="Futura Condensed"/>
              </a:rPr>
              <a:t> </a:t>
            </a:r>
            <a:r>
              <a:rPr lang="fr-FR" sz="1000">
                <a:solidFill>
                  <a:srgbClr val="000000"/>
                </a:solidFill>
                <a:latin typeface="Futura Condensed"/>
              </a:rPr>
              <a:t>http://scratch.mit.edu/projects/1940445</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use a timer. Use the mouse to navigate the Scratch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cat to Gobo.</a:t>
            </a:r>
            <a:endParaRPr/>
          </a:p>
        </p:txBody>
      </p:sp>
      <p:sp>
        <p:nvSpPr>
          <p:cNvPr id="486" name="CustomShape 13"/>
          <p:cNvSpPr/>
          <p:nvPr/>
        </p:nvSpPr>
        <p:spPr>
          <a:xfrm>
            <a:off x="3830040" y="4377960"/>
            <a:ext cx="3401640" cy="101952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MOUSE </a:t>
            </a:r>
            <a:r>
              <a:rPr lang="fr-FR" sz="1000">
                <a:solidFill>
                  <a:srgbClr val="000000"/>
                </a:solidFill>
                <a:latin typeface="Futura Condensed"/>
              </a:rPr>
              <a:t>http://scratch.mit.edu/projects/25192659</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program the mouse to control game play. Move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mouse to move the paddle.</a:t>
            </a:r>
            <a:endParaRPr/>
          </a:p>
        </p:txBody>
      </p:sp>
      <p:sp>
        <p:nvSpPr>
          <p:cNvPr id="487" name="CustomShape 14"/>
          <p:cNvSpPr/>
          <p:nvPr/>
        </p:nvSpPr>
        <p:spPr>
          <a:xfrm>
            <a:off x="3830040" y="5119560"/>
            <a:ext cx="3401640" cy="101952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RESTART </a:t>
            </a:r>
            <a:r>
              <a:rPr lang="fr-FR" sz="1000">
                <a:solidFill>
                  <a:srgbClr val="000000"/>
                </a:solidFill>
                <a:latin typeface="Futura Condensed"/>
              </a:rPr>
              <a:t>http://scratch.mit.edu/projects/25192935</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make a button to restart the game. Click on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RESTART button to restart.</a:t>
            </a:r>
            <a:endParaRPr/>
          </a:p>
        </p:txBody>
      </p:sp>
      <p:sp>
        <p:nvSpPr>
          <p:cNvPr id="488" name="CustomShape 15"/>
          <p:cNvSpPr/>
          <p:nvPr/>
        </p:nvSpPr>
        <p:spPr>
          <a:xfrm>
            <a:off x="3830040" y="3636000"/>
            <a:ext cx="3401640" cy="101952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REWARDS</a:t>
            </a:r>
            <a:r>
              <a:rPr lang="fr-FR" sz="1200">
                <a:solidFill>
                  <a:srgbClr val="000000"/>
                </a:solidFill>
                <a:latin typeface="Futura Condensed"/>
              </a:rPr>
              <a:t> </a:t>
            </a:r>
            <a:r>
              <a:rPr lang="fr-FR" sz="1000">
                <a:solidFill>
                  <a:srgbClr val="000000"/>
                </a:solidFill>
                <a:latin typeface="Futura Condensed"/>
              </a:rPr>
              <a:t>http://scratch.mit.edu/projects/1940456</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collect items. Use the arrow keys to move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Scratch cat around to collect quest items.</a:t>
            </a:r>
            <a:endParaRPr/>
          </a:p>
        </p:txBody>
      </p:sp>
      <p:sp>
        <p:nvSpPr>
          <p:cNvPr id="489" name="CustomShape 16"/>
          <p:cNvSpPr/>
          <p:nvPr/>
        </p:nvSpPr>
        <p:spPr>
          <a:xfrm>
            <a:off x="3830040" y="5861520"/>
            <a:ext cx="3401640" cy="118692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MENU </a:t>
            </a:r>
            <a:r>
              <a:rPr lang="fr-FR" sz="1000">
                <a:solidFill>
                  <a:srgbClr val="000000"/>
                </a:solidFill>
                <a:latin typeface="Futura Condensed"/>
              </a:rPr>
              <a:t>http://scratch.mit.edu/projects/25192991</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display a menu screen at the beginning of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game. Click START or DIRECTIONS on the menu screen.</a:t>
            </a:r>
            <a:endParaRPr/>
          </a:p>
        </p:txBody>
      </p:sp>
      <p:sp>
        <p:nvSpPr>
          <p:cNvPr id="490" name="CustomShape 17"/>
          <p:cNvSpPr/>
          <p:nvPr/>
        </p:nvSpPr>
        <p:spPr>
          <a:xfrm>
            <a:off x="3830040" y="1410840"/>
            <a:ext cx="3401640" cy="118692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LEVELS </a:t>
            </a:r>
            <a:r>
              <a:rPr lang="fr-FR" sz="1000">
                <a:solidFill>
                  <a:srgbClr val="000000"/>
                </a:solidFill>
                <a:latin typeface="Futura Condensed"/>
              </a:rPr>
              <a:t>http://scratch.mit.edu/projects/1940453</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change levels. Score increases by 1 every time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space bar is pressed. Level increases by 1 for every 10 points.</a:t>
            </a:r>
            <a:endParaRPr/>
          </a:p>
        </p:txBody>
      </p:sp>
      <p:sp>
        <p:nvSpPr>
          <p:cNvPr id="491" name="CustomShape 18"/>
          <p:cNvSpPr/>
          <p:nvPr/>
        </p:nvSpPr>
        <p:spPr>
          <a:xfrm>
            <a:off x="3830040" y="2894400"/>
            <a:ext cx="3401640" cy="101952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ENEMIES </a:t>
            </a:r>
            <a:r>
              <a:rPr lang="fr-FR" sz="1000">
                <a:solidFill>
                  <a:srgbClr val="000000"/>
                </a:solidFill>
                <a:latin typeface="Futura Condensed"/>
              </a:rPr>
              <a:t>http://scratch.mit.edu/projects/1940450</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add an enemy. Avoid the tennis ball by using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up and down arrow keys.</a:t>
            </a:r>
            <a:endParaRPr/>
          </a:p>
        </p:txBody>
      </p:sp>
      <p:sp>
        <p:nvSpPr>
          <p:cNvPr id="492" name="CustomShape 19"/>
          <p:cNvSpPr/>
          <p:nvPr/>
        </p:nvSpPr>
        <p:spPr>
          <a:xfrm>
            <a:off x="426960" y="4232520"/>
            <a:ext cx="2884680" cy="193284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Go to the Extensions studio: </a:t>
            </a:r>
            <a:r>
              <a:rPr lang="fr-FR" sz="1200">
                <a:solidFill>
                  <a:srgbClr val="000000"/>
                </a:solidFill>
                <a:latin typeface="Futura Condensed"/>
              </a:rPr>
              <a:t>
</a:t>
            </a:r>
            <a:r>
              <a:rPr lang="fr-FR" sz="1200">
                <a:solidFill>
                  <a:srgbClr val="000000"/>
                </a:solidFill>
                <a:latin typeface="Futura Condensed"/>
              </a:rPr>
              <a:t>http://scratch.mit.edu/studios/475619</a:t>
            </a:r>
            <a:endParaRPr/>
          </a:p>
          <a:p>
            <a:pPr>
              <a:lnSpc>
                <a:spcPct val="130000"/>
              </a:lnSpc>
              <a:buFont typeface="Wingdings" charset="2"/>
              <a:buChar char=""/>
            </a:pPr>
            <a:r>
              <a:rPr lang="fr-FR" sz="1200">
                <a:solidFill>
                  <a:srgbClr val="000000"/>
                </a:solidFill>
                <a:latin typeface="Futura Condensed"/>
              </a:rPr>
              <a:t>Choose one (or more) of the extensions to explore.</a:t>
            </a:r>
            <a:endParaRPr/>
          </a:p>
          <a:p>
            <a:pPr>
              <a:lnSpc>
                <a:spcPct val="130000"/>
              </a:lnSpc>
              <a:buFont typeface="Wingdings" charset="2"/>
              <a:buChar char=""/>
            </a:pPr>
            <a:r>
              <a:rPr lang="fr-FR" sz="1200">
                <a:solidFill>
                  <a:srgbClr val="000000"/>
                </a:solidFill>
                <a:latin typeface="Futura Condensed"/>
              </a:rPr>
              <a:t>Incorporate your choice into your previously started game projects!</a:t>
            </a:r>
            <a:endParaRPr/>
          </a:p>
        </p:txBody>
      </p:sp>
      <p:sp>
        <p:nvSpPr>
          <p:cNvPr id="493" name="CustomShape 20"/>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94" name="Line 21"/>
          <p:cNvSpPr/>
          <p:nvPr/>
        </p:nvSpPr>
        <p:spPr>
          <a:xfrm>
            <a:off x="534960" y="4194000"/>
            <a:ext cx="2717640" cy="0"/>
          </a:xfrm>
          <a:prstGeom prst="line">
            <a:avLst/>
          </a:prstGeom>
          <a:ln w="9360">
            <a:solidFill>
              <a:srgbClr val="000000"/>
            </a:solidFill>
            <a:round/>
          </a:ln>
        </p:spPr>
      </p:sp>
      <p:sp>
        <p:nvSpPr>
          <p:cNvPr id="495" name="CustomShape 22"/>
          <p:cNvSpPr/>
          <p:nvPr/>
        </p:nvSpPr>
        <p:spPr>
          <a:xfrm>
            <a:off x="308160" y="8474400"/>
            <a:ext cx="3356280" cy="191484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The backpack can be an extremely useful tool while programming in Scratch. It can store everything from lines of code, to music files, to sprites, and more. Try using it to incorporate extensions into your game projects.</a:t>
            </a:r>
            <a:endParaRPr/>
          </a:p>
          <a:p>
            <a:pPr>
              <a:lnSpc>
                <a:spcPct val="100000"/>
              </a:lnSpc>
              <a:buFont typeface="Lucida Grande"/>
              <a:buChar char="+"/>
            </a:pPr>
            <a:r>
              <a:rPr lang="fr-FR" sz="1200">
                <a:solidFill>
                  <a:srgbClr val="000000"/>
                </a:solidFill>
                <a:latin typeface="Futura Condensed"/>
              </a:rPr>
              <a:t>Alternatively, sketching out ideas and bits of code in your design journal is another great method for planning how to incorporate your extensions.</a:t>
            </a:r>
            <a:endParaRPr/>
          </a:p>
        </p:txBody>
      </p:sp>
      <p:sp>
        <p:nvSpPr>
          <p:cNvPr id="496" name="CustomShape 23"/>
          <p:cNvSpPr/>
          <p:nvPr/>
        </p:nvSpPr>
        <p:spPr>
          <a:xfrm>
            <a:off x="457920" y="647640"/>
            <a:ext cx="2815560" cy="1491480"/>
          </a:xfrm>
          <a:prstGeom prst="rect">
            <a:avLst/>
          </a:prstGeom>
          <a:noFill/>
          <a:ln>
            <a:noFill/>
          </a:ln>
        </p:spPr>
        <p:txBody>
          <a:bodyPr lIns="90000" rIns="90000" tIns="45000" bIns="45000"/>
          <a:p>
            <a:pPr>
              <a:lnSpc>
                <a:spcPct val="100000"/>
              </a:lnSpc>
            </a:pPr>
            <a:r>
              <a:rPr lang="fr-FR" sz="4600">
                <a:solidFill>
                  <a:srgbClr val="000000"/>
                </a:solidFill>
                <a:latin typeface="Futura Condensed"/>
              </a:rPr>
              <a:t>EXTENSIONS</a:t>
            </a:r>
            <a:endParaRPr/>
          </a:p>
        </p:txBody>
      </p:sp>
      <p:sp>
        <p:nvSpPr>
          <p:cNvPr id="497" name="CustomShape 24"/>
          <p:cNvSpPr/>
          <p:nvPr/>
        </p:nvSpPr>
        <p:spPr>
          <a:xfrm>
            <a:off x="2571120" y="449280"/>
            <a:ext cx="650880" cy="360"/>
          </a:xfrm>
          <a:prstGeom prst="straightConnector1">
            <a:avLst/>
          </a:prstGeom>
          <a:noFill/>
          <a:ln w="12600">
            <a:solidFill>
              <a:srgbClr val="000000"/>
            </a:solidFill>
            <a:custDash>
              <a:ds d="140000" sp="105000"/>
            </a:custDash>
            <a:round/>
          </a:ln>
        </p:spPr>
      </p:sp>
      <p:sp>
        <p:nvSpPr>
          <p:cNvPr id="498" name="CustomShape 25"/>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499" name="CustomShape 26"/>
          <p:cNvSpPr/>
          <p:nvPr/>
        </p:nvSpPr>
        <p:spPr>
          <a:xfrm>
            <a:off x="2576160" y="444240"/>
            <a:ext cx="360" cy="311400"/>
          </a:xfrm>
          <a:prstGeom prst="straightConnector1">
            <a:avLst/>
          </a:prstGeom>
          <a:noFill/>
          <a:ln w="12600">
            <a:solidFill>
              <a:srgbClr val="000000"/>
            </a:solidFill>
            <a:custDash>
              <a:ds d="140000" sp="105000"/>
            </a:custDash>
            <a:round/>
          </a:ln>
        </p:spPr>
      </p:sp>
      <p:sp>
        <p:nvSpPr>
          <p:cNvPr id="500" name="CustomShape 27"/>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01" name="CustomShape 1"/>
          <p:cNvSpPr/>
          <p:nvPr/>
        </p:nvSpPr>
        <p:spPr>
          <a:xfrm>
            <a:off x="551160" y="3328560"/>
            <a:ext cx="3231000" cy="50180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On their own or in small groups of 2-3 people, challenge students to further explore Scratch by creating Scratch programs that solve each of the nine Interactions programming puzzles. These Interactions puzzles explore Sensing blocks, engaging some of the more advanced concepts in Scratch related to interactivity. Optionally, </a:t>
            </a:r>
            <a:r>
              <a:rPr lang="fr-FR" sz="1200">
                <a:solidFill>
                  <a:srgbClr val="000000"/>
                </a:solidFill>
                <a:latin typeface="Futura Condensed"/>
              </a:rPr>
              <a:t>have the </a:t>
            </a:r>
            <a:r>
              <a:rPr lang="fr-FR" sz="1200">
                <a:solidFill>
                  <a:srgbClr val="000000"/>
                </a:solidFill>
                <a:latin typeface="Futura Condensed"/>
              </a:rPr>
              <a:t>Interactions </a:t>
            </a:r>
            <a:r>
              <a:rPr lang="fr-FR" sz="1200">
                <a:solidFill>
                  <a:srgbClr val="000000"/>
                </a:solidFill>
                <a:latin typeface="Futura Condensed"/>
              </a:rPr>
              <a:t>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Each puzzle can have several possible solutions. Invite students or groups to share different solutions and strategies. We suggest the Pair-Share or Design Demo activity to allow students to share their work and describe their process. Optionally, have students add their projects to the Interactions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challenge by responding to the reflection prompts in their design journals or in a group discussion.</a:t>
            </a:r>
            <a:endParaRPr/>
          </a:p>
        </p:txBody>
      </p:sp>
      <p:sp>
        <p:nvSpPr>
          <p:cNvPr id="502"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503" name="Line 3"/>
          <p:cNvSpPr/>
          <p:nvPr/>
        </p:nvSpPr>
        <p:spPr>
          <a:xfrm flipV="1">
            <a:off x="550800" y="3163320"/>
            <a:ext cx="3231360" cy="8640"/>
          </a:xfrm>
          <a:prstGeom prst="line">
            <a:avLst/>
          </a:prstGeom>
          <a:ln w="9360">
            <a:solidFill>
              <a:srgbClr val="000000"/>
            </a:solidFill>
            <a:round/>
          </a:ln>
        </p:spPr>
      </p:sp>
      <p:sp>
        <p:nvSpPr>
          <p:cNvPr id="504" name="CustomShape 4"/>
          <p:cNvSpPr/>
          <p:nvPr/>
        </p:nvSpPr>
        <p:spPr>
          <a:xfrm>
            <a:off x="4214520" y="795240"/>
            <a:ext cx="2999520" cy="212796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explore different approaches to making projects interactive by solving a series of nine programming puzzles</a:t>
            </a:r>
            <a:endParaRPr/>
          </a:p>
          <a:p>
            <a:pPr>
              <a:lnSpc>
                <a:spcPct val="100000"/>
              </a:lnSpc>
              <a:buFont typeface="Lucida Grande"/>
              <a:buChar char="+"/>
            </a:pPr>
            <a:r>
              <a:rPr lang="fr-FR" sz="1200">
                <a:solidFill>
                  <a:srgbClr val="000000"/>
                </a:solidFill>
                <a:latin typeface="Futura Condensed"/>
              </a:rPr>
              <a:t>gain more fluency in the concepts of conditionals, operators, and data, and the practice of testing and debugging</a:t>
            </a:r>
            <a:endParaRPr/>
          </a:p>
        </p:txBody>
      </p:sp>
      <p:sp>
        <p:nvSpPr>
          <p:cNvPr id="505" name="CustomShape 5"/>
          <p:cNvSpPr/>
          <p:nvPr/>
        </p:nvSpPr>
        <p:spPr>
          <a:xfrm>
            <a:off x="1300680" y="647640"/>
            <a:ext cx="2815560" cy="1308600"/>
          </a:xfrm>
          <a:prstGeom prst="rect">
            <a:avLst/>
          </a:prstGeom>
          <a:noFill/>
          <a:ln>
            <a:noFill/>
          </a:ln>
        </p:spPr>
        <p:txBody>
          <a:bodyPr lIns="90000" rIns="90000" tIns="45000" bIns="45000"/>
          <a:p>
            <a:pPr>
              <a:lnSpc>
                <a:spcPct val="100000"/>
              </a:lnSpc>
            </a:pPr>
            <a:r>
              <a:rPr lang="fr-FR" sz="4000">
                <a:solidFill>
                  <a:srgbClr val="000000"/>
                </a:solidFill>
                <a:latin typeface="Futura Condensed"/>
              </a:rPr>
              <a:t>INTERACTIONS</a:t>
            </a:r>
            <a:endParaRPr/>
          </a:p>
        </p:txBody>
      </p:sp>
      <p:sp>
        <p:nvSpPr>
          <p:cNvPr id="506" name="CustomShape 6"/>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Interactions </a:t>
            </a:r>
            <a:r>
              <a:rPr lang="fr-FR" sz="1200">
                <a:solidFill>
                  <a:srgbClr val="000000"/>
                </a:solidFill>
                <a:latin typeface="Futura Condensed"/>
              </a:rPr>
              <a:t>handout</a:t>
            </a:r>
            <a:endParaRPr/>
          </a:p>
          <a:p>
            <a:pPr>
              <a:lnSpc>
                <a:spcPct val="100000"/>
              </a:lnSpc>
              <a:buFont typeface="Wingdings" charset="2"/>
              <a:buChar char=""/>
            </a:pPr>
            <a:r>
              <a:rPr lang="fr-FR" sz="1200">
                <a:solidFill>
                  <a:srgbClr val="000000"/>
                </a:solidFill>
                <a:latin typeface="Futura Condensed"/>
              </a:rPr>
              <a:t>Interactions studio</a:t>
            </a:r>
            <a:r>
              <a:rPr lang="fr-FR" sz="1200">
                <a:solidFill>
                  <a:srgbClr val="000000"/>
                </a:solidFill>
                <a:latin typeface="Futura Condensed"/>
              </a:rPr>
              <a:t>
</a:t>
            </a:r>
            <a:r>
              <a:rPr lang="fr-FR" sz="1200">
                <a:solidFill>
                  <a:srgbClr val="000000"/>
                </a:solidFill>
                <a:latin typeface="Futura Condensed"/>
              </a:rPr>
              <a:t>http://scratch.mit.edu/studios/487213</a:t>
            </a:r>
            <a:endParaRPr/>
          </a:p>
        </p:txBody>
      </p:sp>
      <p:sp>
        <p:nvSpPr>
          <p:cNvPr id="507"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508" name="Line 8"/>
          <p:cNvSpPr/>
          <p:nvPr/>
        </p:nvSpPr>
        <p:spPr>
          <a:xfrm flipV="1">
            <a:off x="4104720" y="3163320"/>
            <a:ext cx="3117240" cy="8640"/>
          </a:xfrm>
          <a:prstGeom prst="line">
            <a:avLst/>
          </a:prstGeom>
          <a:ln w="9360">
            <a:solidFill>
              <a:srgbClr val="000000"/>
            </a:solidFill>
            <a:round/>
          </a:ln>
        </p:spPr>
      </p:sp>
      <p:sp>
        <p:nvSpPr>
          <p:cNvPr id="509" name="CustomShape 9"/>
          <p:cNvSpPr/>
          <p:nvPr/>
        </p:nvSpPr>
        <p:spPr>
          <a:xfrm>
            <a:off x="4105080" y="459000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Which puzzles did you work on? </a:t>
            </a:r>
            <a:endParaRPr/>
          </a:p>
          <a:p>
            <a:pPr>
              <a:lnSpc>
                <a:spcPct val="100000"/>
              </a:lnSpc>
              <a:buFont typeface="Lucida Grande"/>
              <a:buChar char="+"/>
            </a:pPr>
            <a:r>
              <a:rPr lang="fr-FR" sz="1200">
                <a:solidFill>
                  <a:srgbClr val="000000"/>
                </a:solidFill>
                <a:latin typeface="Futura Condensed"/>
              </a:rPr>
              <a:t>What was your strategy for solving the puzzles? </a:t>
            </a:r>
            <a:endParaRPr/>
          </a:p>
          <a:p>
            <a:pPr>
              <a:lnSpc>
                <a:spcPct val="100000"/>
              </a:lnSpc>
              <a:buFont typeface="Lucida Grande"/>
              <a:buChar char="+"/>
            </a:pPr>
            <a:r>
              <a:rPr lang="fr-FR" sz="1200">
                <a:solidFill>
                  <a:srgbClr val="000000"/>
                </a:solidFill>
                <a:latin typeface="Futura Condensed"/>
              </a:rPr>
              <a:t>Which puzzles helped you think about your game project?</a:t>
            </a:r>
            <a:endParaRPr/>
          </a:p>
        </p:txBody>
      </p:sp>
      <p:sp>
        <p:nvSpPr>
          <p:cNvPr id="510" name="CustomShape 10"/>
          <p:cNvSpPr/>
          <p:nvPr/>
        </p:nvSpPr>
        <p:spPr>
          <a:xfrm>
            <a:off x="4007880" y="40942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511" name="Line 11"/>
          <p:cNvSpPr/>
          <p:nvPr/>
        </p:nvSpPr>
        <p:spPr>
          <a:xfrm flipV="1">
            <a:off x="4104720" y="4425120"/>
            <a:ext cx="3117240" cy="8280"/>
          </a:xfrm>
          <a:prstGeom prst="line">
            <a:avLst/>
          </a:prstGeom>
          <a:ln w="9360">
            <a:solidFill>
              <a:srgbClr val="000000"/>
            </a:solidFill>
            <a:round/>
          </a:ln>
        </p:spPr>
      </p:sp>
      <p:sp>
        <p:nvSpPr>
          <p:cNvPr id="512" name="CustomShape 12"/>
          <p:cNvSpPr/>
          <p:nvPr/>
        </p:nvSpPr>
        <p:spPr>
          <a:xfrm>
            <a:off x="4105080" y="603576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Are the puzzles solved? </a:t>
            </a:r>
            <a:endParaRPr/>
          </a:p>
          <a:p>
            <a:pPr>
              <a:lnSpc>
                <a:spcPct val="100000"/>
              </a:lnSpc>
              <a:buFont typeface="Lucida Grande"/>
              <a:buChar char="+"/>
            </a:pPr>
            <a:r>
              <a:rPr lang="fr-FR" sz="1200">
                <a:solidFill>
                  <a:srgbClr val="000000"/>
                </a:solidFill>
                <a:latin typeface="Futura Condensed"/>
              </a:rPr>
              <a:t>Did students explore other approaches for solving the puzzles?</a:t>
            </a:r>
            <a:endParaRPr/>
          </a:p>
          <a:p>
            <a:pPr>
              <a:lnSpc>
                <a:spcPct val="100000"/>
              </a:lnSpc>
              <a:buFont typeface="Lucida Grande"/>
              <a:buChar char="+"/>
            </a:pPr>
            <a:r>
              <a:rPr lang="fr-FR" sz="1200">
                <a:solidFill>
                  <a:srgbClr val="000000"/>
                </a:solidFill>
                <a:latin typeface="Futura Condensed"/>
              </a:rPr>
              <a:t>Are there certain blocks or concepts students are still struggling with? How might you help?</a:t>
            </a:r>
            <a:endParaRPr/>
          </a:p>
        </p:txBody>
      </p:sp>
      <p:sp>
        <p:nvSpPr>
          <p:cNvPr id="513" name="CustomShape 13"/>
          <p:cNvSpPr/>
          <p:nvPr/>
        </p:nvSpPr>
        <p:spPr>
          <a:xfrm>
            <a:off x="4007880" y="5539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514" name="Line 14"/>
          <p:cNvSpPr/>
          <p:nvPr/>
        </p:nvSpPr>
        <p:spPr>
          <a:xfrm flipV="1">
            <a:off x="4104720" y="5870520"/>
            <a:ext cx="3117240" cy="8280"/>
          </a:xfrm>
          <a:prstGeom prst="line">
            <a:avLst/>
          </a:prstGeom>
          <a:ln w="9360">
            <a:solidFill>
              <a:srgbClr val="000000"/>
            </a:solidFill>
            <a:round/>
          </a:ln>
        </p:spPr>
      </p:sp>
      <p:sp>
        <p:nvSpPr>
          <p:cNvPr id="515"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16" name="Line 16"/>
          <p:cNvSpPr/>
          <p:nvPr/>
        </p:nvSpPr>
        <p:spPr>
          <a:xfrm flipV="1">
            <a:off x="550800" y="7968960"/>
            <a:ext cx="6671160" cy="14040"/>
          </a:xfrm>
          <a:prstGeom prst="line">
            <a:avLst/>
          </a:prstGeom>
          <a:ln w="9360">
            <a:solidFill>
              <a:srgbClr val="000000"/>
            </a:solidFill>
            <a:round/>
          </a:ln>
        </p:spPr>
      </p:sp>
      <p:sp>
        <p:nvSpPr>
          <p:cNvPr id="517"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18" name="Line 18"/>
          <p:cNvSpPr/>
          <p:nvPr/>
        </p:nvSpPr>
        <p:spPr>
          <a:xfrm>
            <a:off x="3856680" y="8086680"/>
            <a:ext cx="0" cy="1805760"/>
          </a:xfrm>
          <a:prstGeom prst="line">
            <a:avLst/>
          </a:prstGeom>
          <a:ln w="6480">
            <a:solidFill>
              <a:srgbClr val="808080"/>
            </a:solidFill>
            <a:custDash>
              <a:ds d="140000" sp="105000"/>
            </a:custDash>
            <a:round/>
          </a:ln>
        </p:spPr>
      </p:sp>
      <p:sp>
        <p:nvSpPr>
          <p:cNvPr id="519"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20" name="Line 20"/>
          <p:cNvSpPr/>
          <p:nvPr/>
        </p:nvSpPr>
        <p:spPr>
          <a:xfrm flipH="1">
            <a:off x="4401000" y="8385840"/>
            <a:ext cx="2814840" cy="0"/>
          </a:xfrm>
          <a:prstGeom prst="line">
            <a:avLst/>
          </a:prstGeom>
          <a:ln w="6480">
            <a:solidFill>
              <a:srgbClr val="000000"/>
            </a:solidFill>
            <a:custDash>
              <a:ds d="140000" sp="105000"/>
            </a:custDash>
            <a:round/>
          </a:ln>
        </p:spPr>
      </p:sp>
      <p:sp>
        <p:nvSpPr>
          <p:cNvPr id="521" name="Line 21"/>
          <p:cNvSpPr/>
          <p:nvPr/>
        </p:nvSpPr>
        <p:spPr>
          <a:xfrm flipH="1">
            <a:off x="4401000" y="8679240"/>
            <a:ext cx="2814840" cy="0"/>
          </a:xfrm>
          <a:prstGeom prst="line">
            <a:avLst/>
          </a:prstGeom>
          <a:ln w="6480">
            <a:solidFill>
              <a:srgbClr val="000000"/>
            </a:solidFill>
            <a:custDash>
              <a:ds d="140000" sp="105000"/>
            </a:custDash>
            <a:round/>
          </a:ln>
        </p:spPr>
      </p:sp>
      <p:sp>
        <p:nvSpPr>
          <p:cNvPr id="522" name="Line 22"/>
          <p:cNvSpPr/>
          <p:nvPr/>
        </p:nvSpPr>
        <p:spPr>
          <a:xfrm flipH="1">
            <a:off x="4401000" y="8975520"/>
            <a:ext cx="2820960" cy="0"/>
          </a:xfrm>
          <a:prstGeom prst="line">
            <a:avLst/>
          </a:prstGeom>
          <a:ln w="6480">
            <a:solidFill>
              <a:srgbClr val="000000"/>
            </a:solidFill>
            <a:custDash>
              <a:ds d="140000" sp="105000"/>
            </a:custDash>
            <a:round/>
          </a:ln>
        </p:spPr>
      </p:sp>
      <p:sp>
        <p:nvSpPr>
          <p:cNvPr id="523" name="Line 23"/>
          <p:cNvSpPr/>
          <p:nvPr/>
        </p:nvSpPr>
        <p:spPr>
          <a:xfrm flipH="1">
            <a:off x="4401000" y="9269280"/>
            <a:ext cx="2814840" cy="0"/>
          </a:xfrm>
          <a:prstGeom prst="line">
            <a:avLst/>
          </a:prstGeom>
          <a:ln w="6480">
            <a:solidFill>
              <a:srgbClr val="000000"/>
            </a:solidFill>
            <a:custDash>
              <a:ds d="140000" sp="105000"/>
            </a:custDash>
            <a:round/>
          </a:ln>
        </p:spPr>
      </p:sp>
      <p:sp>
        <p:nvSpPr>
          <p:cNvPr id="524" name="CustomShape 24"/>
          <p:cNvSpPr/>
          <p:nvPr/>
        </p:nvSpPr>
        <p:spPr>
          <a:xfrm>
            <a:off x="551160" y="8142840"/>
            <a:ext cx="3231000" cy="26449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Choose particular challenges that highlight new blocks or concepts that you would like students to explore. Or let students invent their own interaction puzzle prompts.</a:t>
            </a:r>
            <a:endParaRPr/>
          </a:p>
          <a:p>
            <a:pPr>
              <a:lnSpc>
                <a:spcPct val="100000"/>
              </a:lnSpc>
              <a:buFont typeface="Lucida Grande"/>
              <a:buChar char="+"/>
            </a:pPr>
            <a:r>
              <a:rPr lang="fr-FR" sz="1200">
                <a:solidFill>
                  <a:srgbClr val="000000"/>
                </a:solidFill>
                <a:latin typeface="Futura Condensed"/>
              </a:rPr>
              <a:t>Repurpose these puzzles as an unstructured activity for students who finish other activities early or as a warm-up challenge. Create a puzzle jar: print out, cut, fold, and place copies of each puzzle description in a jar. Then, let students pick puzzles from the jar to solve.</a:t>
            </a:r>
            <a:endParaRPr/>
          </a:p>
        </p:txBody>
      </p:sp>
      <p:sp>
        <p:nvSpPr>
          <p:cNvPr id="525" name="CustomShape 2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526" name="Picture 101" descr=""/>
          <p:cNvPicPr/>
          <p:nvPr/>
        </p:nvPicPr>
        <p:blipFill>
          <a:blip r:embed="rId1"/>
          <a:stretch>
            <a:fillRect/>
          </a:stretch>
        </p:blipFill>
        <p:spPr>
          <a:xfrm>
            <a:off x="2266560" y="1752480"/>
            <a:ext cx="328680" cy="328680"/>
          </a:xfrm>
          <a:prstGeom prst="rect">
            <a:avLst/>
          </a:prstGeom>
          <a:ln>
            <a:noFill/>
          </a:ln>
        </p:spPr>
      </p:pic>
      <p:sp>
        <p:nvSpPr>
          <p:cNvPr id="527" name="Line 26"/>
          <p:cNvSpPr/>
          <p:nvPr/>
        </p:nvSpPr>
        <p:spPr>
          <a:xfrm>
            <a:off x="3882960" y="794160"/>
            <a:ext cx="0" cy="1123200"/>
          </a:xfrm>
          <a:prstGeom prst="line">
            <a:avLst/>
          </a:prstGeom>
          <a:ln w="3240">
            <a:solidFill>
              <a:srgbClr val="000000"/>
            </a:solidFill>
            <a:custDash>
              <a:ds d="140000" sp="105000"/>
            </a:custDash>
            <a:round/>
          </a:ln>
        </p:spPr>
      </p:sp>
      <p:sp>
        <p:nvSpPr>
          <p:cNvPr id="528" name="Line 27"/>
          <p:cNvSpPr/>
          <p:nvPr/>
        </p:nvSpPr>
        <p:spPr>
          <a:xfrm flipH="1">
            <a:off x="3661920" y="794520"/>
            <a:ext cx="221040" cy="0"/>
          </a:xfrm>
          <a:prstGeom prst="line">
            <a:avLst/>
          </a:prstGeom>
          <a:ln w="3240">
            <a:solidFill>
              <a:srgbClr val="000000"/>
            </a:solidFill>
            <a:custDash>
              <a:ds d="140000" sp="105000"/>
            </a:custDash>
            <a:round/>
          </a:ln>
        </p:spPr>
      </p:sp>
      <p:sp>
        <p:nvSpPr>
          <p:cNvPr id="529" name="Line 2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530" name="Line 2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531"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84</a:t>
            </a:r>
            <a:endParaRPr/>
          </a:p>
        </p:txBody>
      </p:sp>
      <p:pic>
        <p:nvPicPr>
          <p:cNvPr id="532" name="Picture 45" descr=""/>
          <p:cNvPicPr/>
          <p:nvPr/>
        </p:nvPicPr>
        <p:blipFill>
          <a:blip r:embed="rId2"/>
          <a:stretch>
            <a:fillRect/>
          </a:stretch>
        </p:blipFill>
        <p:spPr>
          <a:xfrm>
            <a:off x="551160" y="0"/>
            <a:ext cx="493560" cy="2791440"/>
          </a:xfrm>
          <a:prstGeom prst="rect">
            <a:avLst/>
          </a:prstGeom>
          <a:ln>
            <a:noFill/>
          </a:ln>
        </p:spPr>
      </p:pic>
      <p:sp>
        <p:nvSpPr>
          <p:cNvPr id="533"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4" name="CustomShape 1"/>
          <p:cNvSpPr/>
          <p:nvPr/>
        </p:nvSpPr>
        <p:spPr>
          <a:xfrm>
            <a:off x="415800" y="8517960"/>
            <a:ext cx="3227040" cy="191484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Before getting started in Scratch, write down ideas in your design journal for possible ways of programming each of the interactivity puzzles.</a:t>
            </a:r>
            <a:endParaRPr/>
          </a:p>
          <a:p>
            <a:pPr>
              <a:lnSpc>
                <a:spcPct val="100000"/>
              </a:lnSpc>
              <a:buFont typeface="Wingdings" charset="2"/>
              <a:buChar char=""/>
            </a:pPr>
            <a:r>
              <a:rPr lang="fr-FR" sz="1200">
                <a:solidFill>
                  <a:srgbClr val="000000"/>
                </a:solidFill>
                <a:latin typeface="Futura Condensed"/>
              </a:rPr>
              <a:t>Work with a neighbor. Collaborating with a partner can be a great way to solve problems and gain new perspectives on ways of programming in Scratch!</a:t>
            </a:r>
            <a:endParaRPr/>
          </a:p>
        </p:txBody>
      </p:sp>
      <p:sp>
        <p:nvSpPr>
          <p:cNvPr id="535" name="CustomShape 2"/>
          <p:cNvSpPr/>
          <p:nvPr/>
        </p:nvSpPr>
        <p:spPr>
          <a:xfrm>
            <a:off x="4076640" y="8517960"/>
            <a:ext cx="3313800" cy="154980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each of the projects you create to the Interaction Studio: </a:t>
            </a:r>
            <a:r>
              <a:rPr lang="fr-FR" sz="1200">
                <a:solidFill>
                  <a:srgbClr val="000000"/>
                </a:solidFill>
                <a:latin typeface="Futura Condensed"/>
              </a:rPr>
              <a:t>http://scratch.mit.edu/studios/487213</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Discuss your strategies for approaching each puzzle with a partner. Take notes about the similarities and differences in your methods.</a:t>
            </a:r>
            <a:endParaRPr/>
          </a:p>
        </p:txBody>
      </p:sp>
      <p:sp>
        <p:nvSpPr>
          <p:cNvPr id="536" name="Line 3"/>
          <p:cNvSpPr/>
          <p:nvPr/>
        </p:nvSpPr>
        <p:spPr>
          <a:xfrm>
            <a:off x="3962520" y="8403480"/>
            <a:ext cx="0" cy="1527840"/>
          </a:xfrm>
          <a:prstGeom prst="line">
            <a:avLst/>
          </a:prstGeom>
          <a:ln w="6480">
            <a:solidFill>
              <a:srgbClr val="808080"/>
            </a:solidFill>
            <a:custDash>
              <a:ds d="140000" sp="105000"/>
            </a:custDash>
            <a:round/>
          </a:ln>
        </p:spPr>
      </p:sp>
      <p:sp>
        <p:nvSpPr>
          <p:cNvPr id="537" name="CustomShape 4"/>
          <p:cNvSpPr/>
          <p:nvPr/>
        </p:nvSpPr>
        <p:spPr>
          <a:xfrm>
            <a:off x="3643560" y="756000"/>
            <a:ext cx="3746880" cy="91260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PUZZLE 1: </a:t>
            </a:r>
            <a:r>
              <a:rPr lang="fr-FR" sz="1200">
                <a:solidFill>
                  <a:srgbClr val="000000"/>
                </a:solidFill>
                <a:latin typeface="Futura Condensed"/>
              </a:rPr>
              <a:t>Whenever you press the B key, the sprite gets a little bigger. Whenever you press the S key, the sprite gets a little smaller. </a:t>
            </a:r>
            <a:endParaRPr/>
          </a:p>
        </p:txBody>
      </p:sp>
      <p:sp>
        <p:nvSpPr>
          <p:cNvPr id="538" name="CustomShape 5"/>
          <p:cNvSpPr/>
          <p:nvPr/>
        </p:nvSpPr>
        <p:spPr>
          <a:xfrm>
            <a:off x="3642840" y="1519200"/>
            <a:ext cx="3747960" cy="54828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PUZZLE 2: </a:t>
            </a:r>
            <a:r>
              <a:rPr lang="fr-FR" sz="1200">
                <a:solidFill>
                  <a:srgbClr val="000000"/>
                </a:solidFill>
                <a:latin typeface="Futura Condensed"/>
              </a:rPr>
              <a:t>Whenever the sprite hears a loud sound, it changes color.</a:t>
            </a:r>
            <a:endParaRPr/>
          </a:p>
        </p:txBody>
      </p:sp>
      <p:sp>
        <p:nvSpPr>
          <p:cNvPr id="539" name="CustomShape 6"/>
          <p:cNvSpPr/>
          <p:nvPr/>
        </p:nvSpPr>
        <p:spPr>
          <a:xfrm>
            <a:off x="3643560" y="2282400"/>
            <a:ext cx="3747240" cy="73008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PUZZLE 3: </a:t>
            </a:r>
            <a:r>
              <a:rPr lang="fr-FR" sz="1200">
                <a:solidFill>
                  <a:srgbClr val="000000"/>
                </a:solidFill>
                <a:latin typeface="Futura Condensed"/>
              </a:rPr>
              <a:t>Whenever the sprite is in the top 25% of the screen, it says "I like it up here." </a:t>
            </a:r>
            <a:endParaRPr/>
          </a:p>
        </p:txBody>
      </p:sp>
      <p:sp>
        <p:nvSpPr>
          <p:cNvPr id="540" name="CustomShape 7"/>
          <p:cNvSpPr/>
          <p:nvPr/>
        </p:nvSpPr>
        <p:spPr>
          <a:xfrm>
            <a:off x="3643560" y="3045960"/>
            <a:ext cx="3747240" cy="91260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PUZZLE 4: </a:t>
            </a:r>
            <a:r>
              <a:rPr lang="fr-FR" sz="1200">
                <a:solidFill>
                  <a:srgbClr val="000000"/>
                </a:solidFill>
                <a:latin typeface="Futura Condensed"/>
              </a:rPr>
              <a:t>When the sprite touches something blue, it plays a high note. When the sprite touches something red, it plays a low note.</a:t>
            </a:r>
            <a:endParaRPr/>
          </a:p>
        </p:txBody>
      </p:sp>
      <p:sp>
        <p:nvSpPr>
          <p:cNvPr id="541" name="CustomShape 8"/>
          <p:cNvSpPr/>
          <p:nvPr/>
        </p:nvSpPr>
        <p:spPr>
          <a:xfrm>
            <a:off x="3655800" y="3809160"/>
            <a:ext cx="3735000" cy="54828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PUZZLE 5: </a:t>
            </a:r>
            <a:r>
              <a:rPr lang="fr-FR" sz="1200">
                <a:solidFill>
                  <a:srgbClr val="000000"/>
                </a:solidFill>
                <a:latin typeface="Futura Condensed"/>
              </a:rPr>
              <a:t>Whenever two sprites collide, one of them says: "Excuse me.”</a:t>
            </a:r>
            <a:endParaRPr/>
          </a:p>
        </p:txBody>
      </p:sp>
      <p:sp>
        <p:nvSpPr>
          <p:cNvPr id="542" name="CustomShape 9"/>
          <p:cNvSpPr/>
          <p:nvPr/>
        </p:nvSpPr>
        <p:spPr>
          <a:xfrm>
            <a:off x="3655800" y="4572360"/>
            <a:ext cx="3735000" cy="73008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PUZZLE 6: </a:t>
            </a:r>
            <a:r>
              <a:rPr lang="fr-FR" sz="1200">
                <a:solidFill>
                  <a:srgbClr val="000000"/>
                </a:solidFill>
                <a:latin typeface="Futura Condensed"/>
              </a:rPr>
              <a:t>Whenever the cat sprite gets near the dog sprite, the dog turns and runs from the cat. </a:t>
            </a:r>
            <a:endParaRPr/>
          </a:p>
        </p:txBody>
      </p:sp>
      <p:sp>
        <p:nvSpPr>
          <p:cNvPr id="543" name="CustomShape 10"/>
          <p:cNvSpPr/>
          <p:nvPr/>
        </p:nvSpPr>
        <p:spPr>
          <a:xfrm>
            <a:off x="3655800" y="5335920"/>
            <a:ext cx="3735000" cy="54828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PUZZLE 7: </a:t>
            </a:r>
            <a:r>
              <a:rPr lang="fr-FR" sz="1200">
                <a:solidFill>
                  <a:srgbClr val="000000"/>
                </a:solidFill>
                <a:latin typeface="Futura Condensed"/>
              </a:rPr>
              <a:t>Whenever you click on the background, a flower appears at that spot. </a:t>
            </a:r>
            <a:endParaRPr/>
          </a:p>
        </p:txBody>
      </p:sp>
      <p:sp>
        <p:nvSpPr>
          <p:cNvPr id="544" name="CustomShape 11"/>
          <p:cNvSpPr/>
          <p:nvPr/>
        </p:nvSpPr>
        <p:spPr>
          <a:xfrm>
            <a:off x="3655800" y="6099120"/>
            <a:ext cx="3735000" cy="54828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PUZZLE 8: </a:t>
            </a:r>
            <a:r>
              <a:rPr lang="fr-FR" sz="1200">
                <a:solidFill>
                  <a:srgbClr val="000000"/>
                </a:solidFill>
                <a:latin typeface="Futura Condensed"/>
              </a:rPr>
              <a:t>Whenever you click on a sprite, all other sprites do a dance.</a:t>
            </a:r>
            <a:endParaRPr/>
          </a:p>
        </p:txBody>
      </p:sp>
      <p:sp>
        <p:nvSpPr>
          <p:cNvPr id="545" name="CustomShape 12"/>
          <p:cNvSpPr/>
          <p:nvPr/>
        </p:nvSpPr>
        <p:spPr>
          <a:xfrm>
            <a:off x="3655800" y="6862320"/>
            <a:ext cx="3735000" cy="73008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PUZZLE 9: </a:t>
            </a:r>
            <a:r>
              <a:rPr lang="fr-FR" sz="1200">
                <a:solidFill>
                  <a:srgbClr val="000000"/>
                </a:solidFill>
                <a:latin typeface="Futura Condensed"/>
              </a:rPr>
              <a:t>Whenever you move the mouse-pointer, the sprite follows but doesn't touch the mouse-pointer.</a:t>
            </a:r>
            <a:endParaRPr/>
          </a:p>
        </p:txBody>
      </p:sp>
      <p:sp>
        <p:nvSpPr>
          <p:cNvPr id="546" name="CustomShape 13"/>
          <p:cNvSpPr/>
          <p:nvPr/>
        </p:nvSpPr>
        <p:spPr>
          <a:xfrm>
            <a:off x="0" y="7883640"/>
            <a:ext cx="7772040" cy="410040"/>
          </a:xfrm>
          <a:prstGeom prst="rect">
            <a:avLst/>
          </a:prstGeom>
          <a:solidFill>
            <a:srgbClr val="50ab06"/>
          </a:solidFill>
          <a:ln w="9360">
            <a:noFill/>
          </a:ln>
        </p:spPr>
      </p:sp>
      <p:sp>
        <p:nvSpPr>
          <p:cNvPr id="547" name="CustomShape 14"/>
          <p:cNvSpPr/>
          <p:nvPr/>
        </p:nvSpPr>
        <p:spPr>
          <a:xfrm>
            <a:off x="5676840" y="8078760"/>
            <a:ext cx="380520" cy="325800"/>
          </a:xfrm>
          <a:prstGeom prst="diamond">
            <a:avLst/>
          </a:prstGeom>
          <a:solidFill>
            <a:srgbClr val="50ab06"/>
          </a:solidFill>
          <a:ln w="9360">
            <a:noFill/>
          </a:ln>
        </p:spPr>
      </p:sp>
      <p:sp>
        <p:nvSpPr>
          <p:cNvPr id="548" name="CustomShape 15"/>
          <p:cNvSpPr/>
          <p:nvPr/>
        </p:nvSpPr>
        <p:spPr>
          <a:xfrm>
            <a:off x="3962520" y="7897320"/>
            <a:ext cx="38095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549" name="CustomShape 16"/>
          <p:cNvSpPr/>
          <p:nvPr/>
        </p:nvSpPr>
        <p:spPr>
          <a:xfrm flipV="1" rot="6138000">
            <a:off x="412920" y="6241680"/>
            <a:ext cx="2153520" cy="2398680"/>
          </a:xfrm>
          <a:prstGeom prst="wedgeEllipseCallout">
            <a:avLst>
              <a:gd name="adj1" fmla="val -36970"/>
              <a:gd name="adj2" fmla="val 48187"/>
            </a:avLst>
          </a:prstGeom>
          <a:solidFill>
            <a:srgbClr val="ebf1de"/>
          </a:solidFill>
          <a:ln w="76320">
            <a:solidFill>
              <a:srgbClr val="ffffff"/>
            </a:solidFill>
            <a:bevel/>
          </a:ln>
        </p:spPr>
        <p:txBody>
          <a:bodyPr lIns="90000" rIns="90000" tIns="45000" bIns="45000" anchor="ctr"/>
          <a:p>
            <a:pPr algn="ctr">
              <a:lnSpc>
                <a:spcPct val="100000"/>
              </a:lnSpc>
            </a:pPr>
            <a:r>
              <a:rPr lang="fr-FR" sz="3200">
                <a:solidFill>
                  <a:srgbClr val="50ab06"/>
                </a:solidFill>
                <a:latin typeface="Futura Condensed"/>
              </a:rPr>
              <a:t>FEELING STUCK?</a:t>
            </a:r>
            <a:endParaRPr/>
          </a:p>
          <a:p>
            <a:pPr algn="ctr">
              <a:lnSpc>
                <a:spcPct val="100000"/>
              </a:lnSpc>
            </a:pPr>
            <a:r>
              <a:rPr lang="fr-FR" sz="1600" baseline="-25000">
                <a:solidFill>
                  <a:srgbClr val="50ab06"/>
                </a:solidFill>
                <a:latin typeface="Futura Condensed"/>
              </a:rPr>
              <a:t>THAT’S OKAY! TRY THESE THINGS…</a:t>
            </a:r>
            <a:endParaRPr/>
          </a:p>
        </p:txBody>
      </p:sp>
      <p:sp>
        <p:nvSpPr>
          <p:cNvPr id="550" name="CustomShape 17"/>
          <p:cNvSpPr/>
          <p:nvPr/>
        </p:nvSpPr>
        <p:spPr>
          <a:xfrm>
            <a:off x="538560" y="1436400"/>
            <a:ext cx="2158920" cy="91224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WHAT DIFFERENTIATES A SCRATCH PROJECT FROM A STILL IMAGE OR A VIDEO?</a:t>
            </a:r>
            <a:endParaRPr/>
          </a:p>
        </p:txBody>
      </p:sp>
      <p:sp>
        <p:nvSpPr>
          <p:cNvPr id="551" name="CustomShape 18"/>
          <p:cNvSpPr/>
          <p:nvPr/>
        </p:nvSpPr>
        <p:spPr>
          <a:xfrm>
            <a:off x="445320" y="2388960"/>
            <a:ext cx="2356920" cy="13672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Tackle these nine puzzles that engage some of the more advanced concepts in Scratch related to interactivity. Each of these challenges has several possible solutions.</a:t>
            </a:r>
            <a:endParaRPr/>
          </a:p>
        </p:txBody>
      </p:sp>
      <p:sp>
        <p:nvSpPr>
          <p:cNvPr id="552" name="CustomShape 19"/>
          <p:cNvSpPr/>
          <p:nvPr/>
        </p:nvSpPr>
        <p:spPr>
          <a:xfrm>
            <a:off x="426960" y="4232880"/>
            <a:ext cx="2884680" cy="74664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Create a Scratch program for each of the nine interactivity puzzles.</a:t>
            </a:r>
            <a:endParaRPr/>
          </a:p>
        </p:txBody>
      </p:sp>
      <p:sp>
        <p:nvSpPr>
          <p:cNvPr id="553" name="CustomShape 20"/>
          <p:cNvSpPr/>
          <p:nvPr/>
        </p:nvSpPr>
        <p:spPr>
          <a:xfrm>
            <a:off x="444600" y="385812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554" name="Line 21"/>
          <p:cNvSpPr/>
          <p:nvPr/>
        </p:nvSpPr>
        <p:spPr>
          <a:xfrm>
            <a:off x="534960" y="4194000"/>
            <a:ext cx="2717640" cy="0"/>
          </a:xfrm>
          <a:prstGeom prst="line">
            <a:avLst/>
          </a:prstGeom>
          <a:ln w="9360">
            <a:solidFill>
              <a:srgbClr val="000000"/>
            </a:solidFill>
            <a:round/>
          </a:ln>
        </p:spPr>
      </p:sp>
      <p:sp>
        <p:nvSpPr>
          <p:cNvPr id="555" name="CustomShape 22"/>
          <p:cNvSpPr/>
          <p:nvPr/>
        </p:nvSpPr>
        <p:spPr>
          <a:xfrm>
            <a:off x="457920" y="647640"/>
            <a:ext cx="2815560" cy="1308600"/>
          </a:xfrm>
          <a:prstGeom prst="rect">
            <a:avLst/>
          </a:prstGeom>
          <a:noFill/>
          <a:ln>
            <a:noFill/>
          </a:ln>
        </p:spPr>
        <p:txBody>
          <a:bodyPr lIns="90000" rIns="90000" tIns="45000" bIns="45000"/>
          <a:p>
            <a:pPr>
              <a:lnSpc>
                <a:spcPct val="100000"/>
              </a:lnSpc>
            </a:pPr>
            <a:r>
              <a:rPr lang="fr-FR" sz="4000">
                <a:solidFill>
                  <a:srgbClr val="000000"/>
                </a:solidFill>
                <a:latin typeface="Futura Condensed"/>
              </a:rPr>
              <a:t>INTERACTIONS</a:t>
            </a:r>
            <a:endParaRPr/>
          </a:p>
        </p:txBody>
      </p:sp>
      <p:sp>
        <p:nvSpPr>
          <p:cNvPr id="556" name="CustomShape 23"/>
          <p:cNvSpPr/>
          <p:nvPr/>
        </p:nvSpPr>
        <p:spPr>
          <a:xfrm>
            <a:off x="2571120" y="449280"/>
            <a:ext cx="650880" cy="360"/>
          </a:xfrm>
          <a:prstGeom prst="straightConnector1">
            <a:avLst/>
          </a:prstGeom>
          <a:noFill/>
          <a:ln w="12600">
            <a:solidFill>
              <a:srgbClr val="000000"/>
            </a:solidFill>
            <a:custDash>
              <a:ds d="140000" sp="105000"/>
            </a:custDash>
            <a:round/>
          </a:ln>
        </p:spPr>
      </p:sp>
      <p:sp>
        <p:nvSpPr>
          <p:cNvPr id="557" name="CustomShape 24"/>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558" name="CustomShape 25"/>
          <p:cNvSpPr/>
          <p:nvPr/>
        </p:nvSpPr>
        <p:spPr>
          <a:xfrm>
            <a:off x="2576160" y="444240"/>
            <a:ext cx="360" cy="311400"/>
          </a:xfrm>
          <a:prstGeom prst="straightConnector1">
            <a:avLst/>
          </a:prstGeom>
          <a:noFill/>
          <a:ln w="12600">
            <a:solidFill>
              <a:srgbClr val="000000"/>
            </a:solidFill>
            <a:custDash>
              <a:ds d="140000" sp="105000"/>
            </a:custDash>
            <a:round/>
          </a:ln>
        </p:spPr>
      </p:sp>
      <p:sp>
        <p:nvSpPr>
          <p:cNvPr id="559" name="CustomShape 26"/>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0" name="CustomShape 1"/>
          <p:cNvSpPr/>
          <p:nvPr/>
        </p:nvSpPr>
        <p:spPr>
          <a:xfrm>
            <a:off x="4214520" y="795240"/>
            <a:ext cx="2999520" cy="19454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investigate the problem and find a solution to five debugging challenges</a:t>
            </a:r>
            <a:endParaRPr/>
          </a:p>
          <a:p>
            <a:pPr>
              <a:lnSpc>
                <a:spcPct val="100000"/>
              </a:lnSpc>
              <a:buFont typeface="Lucida Grande"/>
              <a:buChar char="+"/>
            </a:pPr>
            <a:r>
              <a:rPr lang="fr-FR" sz="1200">
                <a:solidFill>
                  <a:srgbClr val="000000"/>
                </a:solidFill>
                <a:latin typeface="Futura Condensed"/>
              </a:rPr>
              <a:t>explore a range of concepts (conditionals, operators, and data) through the practices of testing and debugging</a:t>
            </a:r>
            <a:endParaRPr/>
          </a:p>
        </p:txBody>
      </p:sp>
      <p:sp>
        <p:nvSpPr>
          <p:cNvPr id="561" name="CustomShape 2"/>
          <p:cNvSpPr/>
          <p:nvPr/>
        </p:nvSpPr>
        <p:spPr>
          <a:xfrm>
            <a:off x="1300680" y="595800"/>
            <a:ext cx="2815560" cy="179676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562" name="CustomShape 3"/>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Unit 4 Debug It! </a:t>
            </a:r>
            <a:r>
              <a:rPr lang="fr-FR" sz="1200">
                <a:solidFill>
                  <a:srgbClr val="000000"/>
                </a:solidFill>
                <a:latin typeface="Futura Condensed"/>
              </a:rPr>
              <a:t>handout</a:t>
            </a:r>
            <a:endParaRPr/>
          </a:p>
          <a:p>
            <a:pPr>
              <a:lnSpc>
                <a:spcPct val="100000"/>
              </a:lnSpc>
              <a:buFont typeface="Wingdings" charset="2"/>
              <a:buChar char=""/>
            </a:pPr>
            <a:r>
              <a:rPr lang="fr-FR" sz="1200">
                <a:solidFill>
                  <a:srgbClr val="000000"/>
                </a:solidFill>
                <a:latin typeface="Futura Condensed"/>
              </a:rPr>
              <a:t>Unit 4 Debug It! </a:t>
            </a:r>
            <a:r>
              <a:rPr lang="fr-FR" sz="1200">
                <a:solidFill>
                  <a:srgbClr val="000000"/>
                </a:solidFill>
                <a:latin typeface="Futura Condensed"/>
              </a:rPr>
              <a:t>studio</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http://scratch.mit.edu/studios/475634</a:t>
            </a:r>
            <a:endParaRPr/>
          </a:p>
        </p:txBody>
      </p:sp>
      <p:sp>
        <p:nvSpPr>
          <p:cNvPr id="563" name="CustomShape 4"/>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564" name="Line 5"/>
          <p:cNvSpPr/>
          <p:nvPr/>
        </p:nvSpPr>
        <p:spPr>
          <a:xfrm flipV="1">
            <a:off x="4104720" y="3163320"/>
            <a:ext cx="3117240" cy="8640"/>
          </a:xfrm>
          <a:prstGeom prst="line">
            <a:avLst/>
          </a:prstGeom>
          <a:ln w="9360">
            <a:solidFill>
              <a:srgbClr val="000000"/>
            </a:solidFill>
            <a:round/>
          </a:ln>
        </p:spPr>
      </p:sp>
      <p:sp>
        <p:nvSpPr>
          <p:cNvPr id="565" name="CustomShape 6"/>
          <p:cNvSpPr/>
          <p:nvPr/>
        </p:nvSpPr>
        <p:spPr>
          <a:xfrm>
            <a:off x="551160" y="3328560"/>
            <a:ext cx="3231000" cy="52009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Unit 4 Debug It! 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open the Debug It! programs from the Unit 4 Debug It! studio or by following the project links listed on the Unit 4 Debug It! handout. Encourage students to click on the “Look Inside” button to investigate the buggy program, tinker with problematic code, and test possible solutions.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test and debug each Debug It! challenge. Optionally, have students use the remix function in Scratch to fix the bugs and save corrected programs.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back on their </a:t>
            </a:r>
            <a:r>
              <a:rPr lang="fr-FR" sz="1200">
                <a:solidFill>
                  <a:srgbClr val="000000"/>
                </a:solidFill>
                <a:latin typeface="Futura Condensed"/>
              </a:rPr>
              <a:t>testing and debugging </a:t>
            </a:r>
            <a:r>
              <a:rPr lang="fr-FR" sz="1200">
                <a:solidFill>
                  <a:srgbClr val="000000"/>
                </a:solidFill>
                <a:latin typeface="Futura Condensed"/>
              </a:rPr>
              <a:t>experiences by responding to the reflection prompts in their design journals or in a group discussion</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Create a class list of debugging strategies by collecting students’ </a:t>
            </a:r>
            <a:r>
              <a:rPr lang="fr-FR" sz="1200">
                <a:solidFill>
                  <a:srgbClr val="000000"/>
                </a:solidFill>
                <a:latin typeface="Futura Condensed"/>
              </a:rPr>
              <a:t>problem finding and problem solving approaches.</a:t>
            </a:r>
            <a:endParaRPr/>
          </a:p>
        </p:txBody>
      </p:sp>
      <p:sp>
        <p:nvSpPr>
          <p:cNvPr id="566" name="CustomShape 7"/>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567" name="Line 8"/>
          <p:cNvSpPr/>
          <p:nvPr/>
        </p:nvSpPr>
        <p:spPr>
          <a:xfrm flipV="1">
            <a:off x="550800" y="3163320"/>
            <a:ext cx="3231360" cy="8640"/>
          </a:xfrm>
          <a:prstGeom prst="line">
            <a:avLst/>
          </a:prstGeom>
          <a:ln w="9360">
            <a:solidFill>
              <a:srgbClr val="000000"/>
            </a:solidFill>
            <a:round/>
          </a:ln>
        </p:spPr>
      </p:sp>
      <p:sp>
        <p:nvSpPr>
          <p:cNvPr id="568" name="CustomShape 9"/>
          <p:cNvSpPr/>
          <p:nvPr/>
        </p:nvSpPr>
        <p:spPr>
          <a:xfrm>
            <a:off x="4105080" y="4587840"/>
            <a:ext cx="3116880" cy="10029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the problem?</a:t>
            </a:r>
            <a:endParaRPr/>
          </a:p>
          <a:p>
            <a:pPr>
              <a:lnSpc>
                <a:spcPct val="100000"/>
              </a:lnSpc>
              <a:buFont typeface="Lucida Grande"/>
              <a:buChar char="+"/>
            </a:pPr>
            <a:r>
              <a:rPr lang="fr-FR" sz="1200">
                <a:solidFill>
                  <a:srgbClr val="000000"/>
                </a:solidFill>
                <a:latin typeface="Futura Condensed"/>
              </a:rPr>
              <a:t>How did you identify the problem?</a:t>
            </a:r>
            <a:endParaRPr/>
          </a:p>
          <a:p>
            <a:pPr>
              <a:lnSpc>
                <a:spcPct val="100000"/>
              </a:lnSpc>
              <a:buFont typeface="Lucida Grande"/>
              <a:buChar char="+"/>
            </a:pPr>
            <a:r>
              <a:rPr lang="fr-FR" sz="1200">
                <a:solidFill>
                  <a:srgbClr val="000000"/>
                </a:solidFill>
                <a:latin typeface="Futura Condensed"/>
              </a:rPr>
              <a:t>How did you fix the problem?</a:t>
            </a:r>
            <a:endParaRPr/>
          </a:p>
          <a:p>
            <a:pPr>
              <a:lnSpc>
                <a:spcPct val="100000"/>
              </a:lnSpc>
              <a:buFont typeface="Lucida Grande"/>
              <a:buChar char="+"/>
            </a:pPr>
            <a:r>
              <a:rPr lang="fr-FR" sz="1200">
                <a:solidFill>
                  <a:srgbClr val="000000"/>
                </a:solidFill>
                <a:latin typeface="Futura Condensed"/>
              </a:rPr>
              <a:t>Did others have alternative approaches to fixing the problem?</a:t>
            </a:r>
            <a:endParaRPr/>
          </a:p>
        </p:txBody>
      </p:sp>
      <p:sp>
        <p:nvSpPr>
          <p:cNvPr id="569" name="CustomShape 10"/>
          <p:cNvSpPr/>
          <p:nvPr/>
        </p:nvSpPr>
        <p:spPr>
          <a:xfrm>
            <a:off x="4007880" y="40899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570" name="Line 11"/>
          <p:cNvSpPr/>
          <p:nvPr/>
        </p:nvSpPr>
        <p:spPr>
          <a:xfrm flipV="1">
            <a:off x="4104720" y="4428360"/>
            <a:ext cx="3117240" cy="8640"/>
          </a:xfrm>
          <a:prstGeom prst="line">
            <a:avLst/>
          </a:prstGeom>
          <a:ln w="9360">
            <a:solidFill>
              <a:srgbClr val="000000"/>
            </a:solidFill>
            <a:round/>
          </a:ln>
        </p:spPr>
      </p:sp>
      <p:sp>
        <p:nvSpPr>
          <p:cNvPr id="571" name="CustomShape 12"/>
          <p:cNvSpPr/>
          <p:nvPr/>
        </p:nvSpPr>
        <p:spPr>
          <a:xfrm>
            <a:off x="457920" y="2053080"/>
            <a:ext cx="2913480" cy="94248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572" name="CustomShape 13"/>
          <p:cNvSpPr/>
          <p:nvPr/>
        </p:nvSpPr>
        <p:spPr>
          <a:xfrm rot="16200000">
            <a:off x="6953400" y="2403720"/>
            <a:ext cx="479160" cy="243720"/>
          </a:xfrm>
          <a:prstGeom prst="triangle">
            <a:avLst>
              <a:gd name="adj" fmla="val 51144"/>
            </a:avLst>
          </a:prstGeom>
          <a:solidFill>
            <a:srgbClr val="ffffff"/>
          </a:solidFill>
          <a:ln w="9360">
            <a:solidFill>
              <a:srgbClr val="ffffff"/>
            </a:solidFill>
            <a:round/>
          </a:ln>
        </p:spPr>
      </p:sp>
      <p:sp>
        <p:nvSpPr>
          <p:cNvPr id="573" name="CustomShape 14"/>
          <p:cNvSpPr/>
          <p:nvPr/>
        </p:nvSpPr>
        <p:spPr>
          <a:xfrm>
            <a:off x="4105080" y="6204960"/>
            <a:ext cx="3116880" cy="13672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solve all five bugs? If not, how might you clarify the concepts expressed in the unsolved programs?</a:t>
            </a:r>
            <a:endParaRPr/>
          </a:p>
          <a:p>
            <a:pPr>
              <a:lnSpc>
                <a:spcPct val="100000"/>
              </a:lnSpc>
              <a:buFont typeface="Lucida Grande"/>
              <a:buChar char="+"/>
            </a:pPr>
            <a:r>
              <a:rPr lang="fr-FR" sz="1200">
                <a:solidFill>
                  <a:srgbClr val="000000"/>
                </a:solidFill>
                <a:latin typeface="Futura Condensed"/>
              </a:rPr>
              <a:t>What different testing and debugging strategies did students employ?</a:t>
            </a:r>
            <a:endParaRPr/>
          </a:p>
        </p:txBody>
      </p:sp>
      <p:sp>
        <p:nvSpPr>
          <p:cNvPr id="574" name="CustomShape 15"/>
          <p:cNvSpPr/>
          <p:nvPr/>
        </p:nvSpPr>
        <p:spPr>
          <a:xfrm>
            <a:off x="4007880" y="57092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575" name="Line 16"/>
          <p:cNvSpPr/>
          <p:nvPr/>
        </p:nvSpPr>
        <p:spPr>
          <a:xfrm flipV="1">
            <a:off x="4104720" y="6039720"/>
            <a:ext cx="3117240" cy="8640"/>
          </a:xfrm>
          <a:prstGeom prst="line">
            <a:avLst/>
          </a:prstGeom>
          <a:ln w="9360">
            <a:solidFill>
              <a:srgbClr val="000000"/>
            </a:solidFill>
            <a:round/>
          </a:ln>
        </p:spPr>
      </p:sp>
      <p:sp>
        <p:nvSpPr>
          <p:cNvPr id="576" name="CustomShape 17"/>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77" name="Line 18"/>
          <p:cNvSpPr/>
          <p:nvPr/>
        </p:nvSpPr>
        <p:spPr>
          <a:xfrm flipV="1">
            <a:off x="550800" y="7968960"/>
            <a:ext cx="6671160" cy="14040"/>
          </a:xfrm>
          <a:prstGeom prst="line">
            <a:avLst/>
          </a:prstGeom>
          <a:ln w="9360">
            <a:solidFill>
              <a:srgbClr val="000000"/>
            </a:solidFill>
            <a:round/>
          </a:ln>
        </p:spPr>
      </p:sp>
      <p:sp>
        <p:nvSpPr>
          <p:cNvPr id="578" name="CustomShape 19"/>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79" name="Line 20"/>
          <p:cNvSpPr/>
          <p:nvPr/>
        </p:nvSpPr>
        <p:spPr>
          <a:xfrm>
            <a:off x="3856680" y="8086680"/>
            <a:ext cx="0" cy="1805760"/>
          </a:xfrm>
          <a:prstGeom prst="line">
            <a:avLst/>
          </a:prstGeom>
          <a:ln w="6480">
            <a:solidFill>
              <a:srgbClr val="808080"/>
            </a:solidFill>
            <a:custDash>
              <a:ds d="140000" sp="105000"/>
            </a:custDash>
            <a:round/>
          </a:ln>
        </p:spPr>
      </p:sp>
      <p:sp>
        <p:nvSpPr>
          <p:cNvPr id="580" name="CustomShape 21"/>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81" name="Line 22"/>
          <p:cNvSpPr/>
          <p:nvPr/>
        </p:nvSpPr>
        <p:spPr>
          <a:xfrm flipH="1">
            <a:off x="4401000" y="8385840"/>
            <a:ext cx="2814840" cy="0"/>
          </a:xfrm>
          <a:prstGeom prst="line">
            <a:avLst/>
          </a:prstGeom>
          <a:ln w="6480">
            <a:solidFill>
              <a:srgbClr val="000000"/>
            </a:solidFill>
            <a:custDash>
              <a:ds d="140000" sp="105000"/>
            </a:custDash>
            <a:round/>
          </a:ln>
        </p:spPr>
      </p:sp>
      <p:sp>
        <p:nvSpPr>
          <p:cNvPr id="582" name="Line 23"/>
          <p:cNvSpPr/>
          <p:nvPr/>
        </p:nvSpPr>
        <p:spPr>
          <a:xfrm flipH="1">
            <a:off x="4401000" y="8679240"/>
            <a:ext cx="2814840" cy="0"/>
          </a:xfrm>
          <a:prstGeom prst="line">
            <a:avLst/>
          </a:prstGeom>
          <a:ln w="6480">
            <a:solidFill>
              <a:srgbClr val="000000"/>
            </a:solidFill>
            <a:custDash>
              <a:ds d="140000" sp="105000"/>
            </a:custDash>
            <a:round/>
          </a:ln>
        </p:spPr>
      </p:sp>
      <p:sp>
        <p:nvSpPr>
          <p:cNvPr id="583" name="Line 24"/>
          <p:cNvSpPr/>
          <p:nvPr/>
        </p:nvSpPr>
        <p:spPr>
          <a:xfrm flipH="1">
            <a:off x="4401000" y="8975520"/>
            <a:ext cx="2820960" cy="0"/>
          </a:xfrm>
          <a:prstGeom prst="line">
            <a:avLst/>
          </a:prstGeom>
          <a:ln w="6480">
            <a:solidFill>
              <a:srgbClr val="000000"/>
            </a:solidFill>
            <a:custDash>
              <a:ds d="140000" sp="105000"/>
            </a:custDash>
            <a:round/>
          </a:ln>
        </p:spPr>
      </p:sp>
      <p:sp>
        <p:nvSpPr>
          <p:cNvPr id="584" name="Line 25"/>
          <p:cNvSpPr/>
          <p:nvPr/>
        </p:nvSpPr>
        <p:spPr>
          <a:xfrm flipH="1">
            <a:off x="4401000" y="9269280"/>
            <a:ext cx="2814840" cy="0"/>
          </a:xfrm>
          <a:prstGeom prst="line">
            <a:avLst/>
          </a:prstGeom>
          <a:ln w="6480">
            <a:solidFill>
              <a:srgbClr val="000000"/>
            </a:solidFill>
            <a:custDash>
              <a:ds d="140000" sp="105000"/>
            </a:custDash>
            <a:round/>
          </a:ln>
        </p:spPr>
      </p:sp>
      <p:sp>
        <p:nvSpPr>
          <p:cNvPr id="585" name="CustomShape 26"/>
          <p:cNvSpPr/>
          <p:nvPr/>
        </p:nvSpPr>
        <p:spPr>
          <a:xfrm>
            <a:off x="551160" y="8142840"/>
            <a:ext cx="3231000" cy="13672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This activity provides an opportunity to check in with students who might need some additional attention or support, particularly around the concepts of conditionals (e.g., if), operators (e.g., arithmetic, logical), and data (e.g., variables, lists).</a:t>
            </a:r>
            <a:endParaRPr/>
          </a:p>
        </p:txBody>
      </p:sp>
      <p:sp>
        <p:nvSpPr>
          <p:cNvPr id="586" name="Line 27"/>
          <p:cNvSpPr/>
          <p:nvPr/>
        </p:nvSpPr>
        <p:spPr>
          <a:xfrm>
            <a:off x="3882960" y="794160"/>
            <a:ext cx="0" cy="1123200"/>
          </a:xfrm>
          <a:prstGeom prst="line">
            <a:avLst/>
          </a:prstGeom>
          <a:ln w="3240">
            <a:solidFill>
              <a:srgbClr val="000000"/>
            </a:solidFill>
            <a:custDash>
              <a:ds d="140000" sp="105000"/>
            </a:custDash>
            <a:round/>
          </a:ln>
        </p:spPr>
      </p:sp>
      <p:sp>
        <p:nvSpPr>
          <p:cNvPr id="587" name="Line 28"/>
          <p:cNvSpPr/>
          <p:nvPr/>
        </p:nvSpPr>
        <p:spPr>
          <a:xfrm flipH="1">
            <a:off x="3661920" y="794520"/>
            <a:ext cx="221040" cy="0"/>
          </a:xfrm>
          <a:prstGeom prst="line">
            <a:avLst/>
          </a:prstGeom>
          <a:ln w="3240">
            <a:solidFill>
              <a:srgbClr val="000000"/>
            </a:solidFill>
            <a:custDash>
              <a:ds d="140000" sp="105000"/>
            </a:custDash>
            <a:round/>
          </a:ln>
        </p:spPr>
      </p:sp>
      <p:sp>
        <p:nvSpPr>
          <p:cNvPr id="588" name="Line 29"/>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589" name="Line 30"/>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590" name="CustomShape 31"/>
          <p:cNvSpPr/>
          <p:nvPr/>
        </p:nvSpPr>
        <p:spPr>
          <a:xfrm>
            <a:off x="2527920" y="16941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591" name="Picture 110" descr=""/>
          <p:cNvPicPr/>
          <p:nvPr/>
        </p:nvPicPr>
        <p:blipFill>
          <a:blip r:embed="rId1"/>
          <a:stretch>
            <a:fillRect/>
          </a:stretch>
        </p:blipFill>
        <p:spPr>
          <a:xfrm>
            <a:off x="2271240" y="1754280"/>
            <a:ext cx="323640" cy="323640"/>
          </a:xfrm>
          <a:prstGeom prst="rect">
            <a:avLst/>
          </a:prstGeom>
          <a:ln>
            <a:noFill/>
          </a:ln>
        </p:spPr>
      </p:pic>
      <p:sp>
        <p:nvSpPr>
          <p:cNvPr id="592" name="TextShape 32"/>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86</a:t>
            </a:r>
            <a:endParaRPr/>
          </a:p>
        </p:txBody>
      </p:sp>
      <p:pic>
        <p:nvPicPr>
          <p:cNvPr id="593" name="Picture 47" descr=""/>
          <p:cNvPicPr/>
          <p:nvPr/>
        </p:nvPicPr>
        <p:blipFill>
          <a:blip r:embed="rId2"/>
          <a:stretch>
            <a:fillRect/>
          </a:stretch>
        </p:blipFill>
        <p:spPr>
          <a:xfrm>
            <a:off x="551160" y="0"/>
            <a:ext cx="493560" cy="2791440"/>
          </a:xfrm>
          <a:prstGeom prst="rect">
            <a:avLst/>
          </a:prstGeom>
          <a:ln>
            <a:noFill/>
          </a:ln>
        </p:spPr>
      </p:pic>
      <p:sp>
        <p:nvSpPr>
          <p:cNvPr id="594" name="CustomShape 33"/>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5" name="CustomShape 1"/>
          <p:cNvSpPr/>
          <p:nvPr/>
        </p:nvSpPr>
        <p:spPr>
          <a:xfrm>
            <a:off x="538560" y="1434600"/>
            <a:ext cx="215892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HELP! CAN YOU DEBUG THESE FIVE SCRATCH PROGRAMS?</a:t>
            </a:r>
            <a:endParaRPr/>
          </a:p>
        </p:txBody>
      </p:sp>
      <p:sp>
        <p:nvSpPr>
          <p:cNvPr id="596" name="CustomShape 2"/>
          <p:cNvSpPr/>
          <p:nvPr/>
        </p:nvSpPr>
        <p:spPr>
          <a:xfrm>
            <a:off x="445320" y="2211120"/>
            <a:ext cx="2356920" cy="10022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investigate what is going awry and find a solution for each of the five Debug It! challenges. </a:t>
            </a:r>
            <a:endParaRPr/>
          </a:p>
        </p:txBody>
      </p:sp>
      <p:sp>
        <p:nvSpPr>
          <p:cNvPr id="597" name="CustomShape 3"/>
          <p:cNvSpPr/>
          <p:nvPr/>
        </p:nvSpPr>
        <p:spPr>
          <a:xfrm>
            <a:off x="415800" y="8517960"/>
            <a:ext cx="3227040" cy="191484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Make a list of possible bugs in the program.</a:t>
            </a:r>
            <a:endParaRPr/>
          </a:p>
          <a:p>
            <a:pPr>
              <a:lnSpc>
                <a:spcPct val="100000"/>
              </a:lnSpc>
              <a:buFont typeface="Wingdings" charset="2"/>
              <a:buChar char=""/>
            </a:pPr>
            <a:r>
              <a:rPr lang="fr-FR" sz="1200">
                <a:solidFill>
                  <a:srgbClr val="000000"/>
                </a:solidFill>
                <a:latin typeface="Futura Condensed"/>
              </a:rPr>
              <a:t>Keep track of your work! This can be a useful reminder of what you have already tried and point you toward what to try next.</a:t>
            </a:r>
            <a:endParaRPr/>
          </a:p>
          <a:p>
            <a:pPr>
              <a:lnSpc>
                <a:spcPct val="100000"/>
              </a:lnSpc>
              <a:buFont typeface="Wingdings" charset="2"/>
              <a:buChar char=""/>
            </a:pPr>
            <a:r>
              <a:rPr lang="fr-FR" sz="1200">
                <a:solidFill>
                  <a:srgbClr val="000000"/>
                </a:solidFill>
                <a:latin typeface="Futura Condensed"/>
              </a:rPr>
              <a:t>Share and compare your problem finding and problem solving approaches with a neighbor until you find something that works for you!</a:t>
            </a:r>
            <a:endParaRPr/>
          </a:p>
        </p:txBody>
      </p:sp>
      <p:sp>
        <p:nvSpPr>
          <p:cNvPr id="598" name="CustomShape 4"/>
          <p:cNvSpPr/>
          <p:nvPr/>
        </p:nvSpPr>
        <p:spPr>
          <a:xfrm>
            <a:off x="4076640" y="8517960"/>
            <a:ext cx="3313800" cy="173232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code commentary by right clicking on blocks in your scripts. This can help others understand different parts of your program!</a:t>
            </a:r>
            <a:endParaRPr/>
          </a:p>
          <a:p>
            <a:pPr>
              <a:lnSpc>
                <a:spcPct val="100000"/>
              </a:lnSpc>
              <a:buFont typeface="Lucida Grande"/>
              <a:buChar char="+"/>
            </a:pPr>
            <a:r>
              <a:rPr lang="fr-FR" sz="1200">
                <a:solidFill>
                  <a:srgbClr val="000000"/>
                </a:solidFill>
                <a:latin typeface="Futura Condensed"/>
              </a:rPr>
              <a:t>Discuss your testing and debugging practices with a partner. Make note of the similarities and differences in your strategies.</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599" name="Line 5"/>
          <p:cNvSpPr/>
          <p:nvPr/>
        </p:nvSpPr>
        <p:spPr>
          <a:xfrm>
            <a:off x="3962520" y="8403480"/>
            <a:ext cx="0" cy="1527840"/>
          </a:xfrm>
          <a:prstGeom prst="line">
            <a:avLst/>
          </a:prstGeom>
          <a:ln w="6480">
            <a:solidFill>
              <a:srgbClr val="808080"/>
            </a:solidFill>
            <a:custDash>
              <a:ds d="140000" sp="105000"/>
            </a:custDash>
            <a:round/>
          </a:ln>
        </p:spPr>
      </p:sp>
      <p:sp>
        <p:nvSpPr>
          <p:cNvPr id="600" name="CustomShape 6"/>
          <p:cNvSpPr/>
          <p:nvPr/>
        </p:nvSpPr>
        <p:spPr>
          <a:xfrm>
            <a:off x="3830040" y="845640"/>
            <a:ext cx="3401640" cy="14457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4.1 </a:t>
            </a:r>
            <a:r>
              <a:rPr lang="fr-FR" sz="1000">
                <a:solidFill>
                  <a:srgbClr val="000000"/>
                </a:solidFill>
                <a:latin typeface="Futura Condensed"/>
              </a:rPr>
              <a:t>http://scratch.mit.edu/projects/24271192</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"Inventory" list should be updated every time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Scratch Cat picks up a new item. But Scratch Cat can only pick up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laptop. How do we fix the program?</a:t>
            </a:r>
            <a:endParaRPr/>
          </a:p>
        </p:txBody>
      </p:sp>
      <p:sp>
        <p:nvSpPr>
          <p:cNvPr id="601" name="CustomShape 7"/>
          <p:cNvSpPr/>
          <p:nvPr/>
        </p:nvSpPr>
        <p:spPr>
          <a:xfrm>
            <a:off x="3830040" y="2246040"/>
            <a:ext cx="3401640" cy="14457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4.2 </a:t>
            </a:r>
            <a:r>
              <a:rPr lang="fr-FR" sz="1000">
                <a:solidFill>
                  <a:srgbClr val="000000"/>
                </a:solidFill>
                <a:latin typeface="Futura Condensed"/>
              </a:rPr>
              <a:t>http://scratch.mit.edu/projects/24271303</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Scratch Cat gets 10 points for collecting Yellow Gobos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and loses 10 points for colliding with Pink Gobos. But something isn't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working. How do we fix the program?</a:t>
            </a:r>
            <a:endParaRPr/>
          </a:p>
        </p:txBody>
      </p:sp>
      <p:sp>
        <p:nvSpPr>
          <p:cNvPr id="602" name="CustomShape 8"/>
          <p:cNvSpPr/>
          <p:nvPr/>
        </p:nvSpPr>
        <p:spPr>
          <a:xfrm>
            <a:off x="3830040" y="3646440"/>
            <a:ext cx="3401640" cy="14457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4.3 </a:t>
            </a:r>
            <a:r>
              <a:rPr lang="fr-FR" sz="1000">
                <a:solidFill>
                  <a:srgbClr val="000000"/>
                </a:solidFill>
                <a:latin typeface="Futura Condensed"/>
              </a:rPr>
              <a:t>http://scratch.mit.edu/projects/24271446</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Scratch Cat is thinking of a number between 1 and 10.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But something is wrong with the guess checking -- it doesn't work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consistently. How do we fix the program?</a:t>
            </a:r>
            <a:endParaRPr/>
          </a:p>
        </p:txBody>
      </p:sp>
      <p:sp>
        <p:nvSpPr>
          <p:cNvPr id="603" name="CustomShape 9"/>
          <p:cNvSpPr/>
          <p:nvPr/>
        </p:nvSpPr>
        <p:spPr>
          <a:xfrm>
            <a:off x="3830040" y="5047200"/>
            <a:ext cx="3401640" cy="17805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4.4 </a:t>
            </a:r>
            <a:r>
              <a:rPr lang="fr-FR" sz="1000">
                <a:solidFill>
                  <a:srgbClr val="000000"/>
                </a:solidFill>
                <a:latin typeface="Futura Condensed"/>
              </a:rPr>
              <a:t>http://scratch.mit.edu/projects/24271475</a:t>
            </a:r>
            <a:r>
              <a:rPr lang="fr-FR" sz="600">
                <a:solidFill>
                  <a:srgbClr val="000000"/>
                </a:solidFill>
                <a:latin typeface="Futura Condensed"/>
              </a:rPr>
              <a: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 of hits" display should increase by 1 every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time the Scratch Cat is hit by a tennis ball. But the "# of hits"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increases by more than 1 when Scratch Cat is hit. How do we fix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program?</a:t>
            </a:r>
            <a:endParaRPr/>
          </a:p>
        </p:txBody>
      </p:sp>
      <p:sp>
        <p:nvSpPr>
          <p:cNvPr id="604" name="CustomShape 10"/>
          <p:cNvSpPr/>
          <p:nvPr/>
        </p:nvSpPr>
        <p:spPr>
          <a:xfrm>
            <a:off x="3830040" y="6616800"/>
            <a:ext cx="3401640" cy="14457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4.5 </a:t>
            </a:r>
            <a:r>
              <a:rPr lang="fr-FR" sz="1000">
                <a:solidFill>
                  <a:srgbClr val="000000"/>
                </a:solidFill>
                <a:latin typeface="Futura Condensed"/>
              </a:rPr>
              <a:t>http://scratch.mit.edu/projects/24271560</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Scratch Cat is navigating a maze to get to the yellow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rectangle. But Scratch Cat can walk through walls. How do we fix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program?</a:t>
            </a:r>
            <a:endParaRPr/>
          </a:p>
        </p:txBody>
      </p:sp>
      <p:sp>
        <p:nvSpPr>
          <p:cNvPr id="605" name="CustomShape 11"/>
          <p:cNvSpPr/>
          <p:nvPr/>
        </p:nvSpPr>
        <p:spPr>
          <a:xfrm>
            <a:off x="426960" y="4232520"/>
            <a:ext cx="2884680" cy="24073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Go to the Unit 4 Debug It! Studio: </a:t>
            </a:r>
            <a:r>
              <a:rPr lang="fr-FR" sz="1200">
                <a:solidFill>
                  <a:srgbClr val="000000"/>
                </a:solidFill>
                <a:latin typeface="Futura Condensed"/>
              </a:rPr>
              <a:t>
</a:t>
            </a:r>
            <a:r>
              <a:rPr lang="fr-FR" sz="1200">
                <a:solidFill>
                  <a:srgbClr val="000000"/>
                </a:solidFill>
                <a:latin typeface="Futura Condensed"/>
              </a:rPr>
              <a:t>http://scratch.mit.edu/studios/475634/</a:t>
            </a:r>
            <a:endParaRPr/>
          </a:p>
          <a:p>
            <a:pPr>
              <a:lnSpc>
                <a:spcPct val="130000"/>
              </a:lnSpc>
              <a:buFont typeface="Wingdings" charset="2"/>
              <a:buChar char=""/>
            </a:pPr>
            <a:r>
              <a:rPr lang="fr-FR" sz="1200">
                <a:solidFill>
                  <a:srgbClr val="000000"/>
                </a:solidFill>
                <a:latin typeface="Futura Condensed"/>
              </a:rPr>
              <a:t>Test and debug each of the five debugging challenges in the studio.</a:t>
            </a:r>
            <a:endParaRPr/>
          </a:p>
          <a:p>
            <a:pPr>
              <a:lnSpc>
                <a:spcPct val="130000"/>
              </a:lnSpc>
              <a:buFont typeface="Wingdings" charset="2"/>
              <a:buChar char=""/>
            </a:pPr>
            <a:r>
              <a:rPr lang="fr-FR" sz="1200">
                <a:solidFill>
                  <a:srgbClr val="000000"/>
                </a:solidFill>
                <a:latin typeface="Futura Condensed"/>
              </a:rPr>
              <a:t>Write down your solution or remix the buggy program with your solution.</a:t>
            </a:r>
            <a:endParaRPr/>
          </a:p>
        </p:txBody>
      </p:sp>
      <p:sp>
        <p:nvSpPr>
          <p:cNvPr id="606" name="CustomShape 12"/>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607" name="Line 13"/>
          <p:cNvSpPr/>
          <p:nvPr/>
        </p:nvSpPr>
        <p:spPr>
          <a:xfrm>
            <a:off x="534960" y="4194000"/>
            <a:ext cx="2717640" cy="0"/>
          </a:xfrm>
          <a:prstGeom prst="line">
            <a:avLst/>
          </a:prstGeom>
          <a:ln w="9360">
            <a:solidFill>
              <a:srgbClr val="000000"/>
            </a:solidFill>
            <a:round/>
          </a:ln>
        </p:spPr>
      </p:sp>
      <p:sp>
        <p:nvSpPr>
          <p:cNvPr id="608" name="CustomShape 14"/>
          <p:cNvSpPr/>
          <p:nvPr/>
        </p:nvSpPr>
        <p:spPr>
          <a:xfrm>
            <a:off x="457920" y="595800"/>
            <a:ext cx="2815560" cy="179676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609" name="CustomShape 15"/>
          <p:cNvSpPr/>
          <p:nvPr/>
        </p:nvSpPr>
        <p:spPr>
          <a:xfrm>
            <a:off x="2571120" y="449280"/>
            <a:ext cx="650880" cy="360"/>
          </a:xfrm>
          <a:prstGeom prst="straightConnector1">
            <a:avLst/>
          </a:prstGeom>
          <a:noFill/>
          <a:ln w="12600">
            <a:solidFill>
              <a:srgbClr val="000000"/>
            </a:solidFill>
            <a:custDash>
              <a:ds d="140000" sp="105000"/>
            </a:custDash>
            <a:round/>
          </a:ln>
        </p:spPr>
      </p:sp>
      <p:sp>
        <p:nvSpPr>
          <p:cNvPr id="610" name="CustomShape 16"/>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611" name="CustomShape 17"/>
          <p:cNvSpPr/>
          <p:nvPr/>
        </p:nvSpPr>
        <p:spPr>
          <a:xfrm>
            <a:off x="2576160" y="444240"/>
            <a:ext cx="360" cy="311400"/>
          </a:xfrm>
          <a:prstGeom prst="straightConnector1">
            <a:avLst/>
          </a:prstGeom>
          <a:noFill/>
          <a:ln w="12600">
            <a:solidFill>
              <a:srgbClr val="000000"/>
            </a:solidFill>
            <a:custDash>
              <a:ds d="140000" sp="105000"/>
            </a:custDash>
            <a:round/>
          </a:ln>
        </p:spPr>
      </p:sp>
      <p:sp>
        <p:nvSpPr>
          <p:cNvPr id="612" name="CustomShape 18"/>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613" name="CustomShape 19"/>
          <p:cNvSpPr/>
          <p:nvPr/>
        </p:nvSpPr>
        <p:spPr>
          <a:xfrm>
            <a:off x="0" y="7883640"/>
            <a:ext cx="7772040" cy="410040"/>
          </a:xfrm>
          <a:prstGeom prst="rect">
            <a:avLst/>
          </a:prstGeom>
          <a:solidFill>
            <a:srgbClr val="50ab06"/>
          </a:solidFill>
          <a:ln w="9360">
            <a:noFill/>
          </a:ln>
        </p:spPr>
      </p:sp>
      <p:sp>
        <p:nvSpPr>
          <p:cNvPr id="614" name="CustomShape 20"/>
          <p:cNvSpPr/>
          <p:nvPr/>
        </p:nvSpPr>
        <p:spPr>
          <a:xfrm>
            <a:off x="5676840" y="8078760"/>
            <a:ext cx="380520" cy="325800"/>
          </a:xfrm>
          <a:prstGeom prst="diamond">
            <a:avLst/>
          </a:prstGeom>
          <a:solidFill>
            <a:srgbClr val="50ab06"/>
          </a:solidFill>
          <a:ln w="9360">
            <a:noFill/>
          </a:ln>
        </p:spPr>
      </p:sp>
      <p:sp>
        <p:nvSpPr>
          <p:cNvPr id="615" name="CustomShape 21"/>
          <p:cNvSpPr/>
          <p:nvPr/>
        </p:nvSpPr>
        <p:spPr>
          <a:xfrm>
            <a:off x="3962520" y="7897320"/>
            <a:ext cx="38095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616" name="CustomShape 22"/>
          <p:cNvSpPr/>
          <p:nvPr/>
        </p:nvSpPr>
        <p:spPr>
          <a:xfrm flipV="1" rot="6138000">
            <a:off x="412920" y="6241680"/>
            <a:ext cx="2153520" cy="2398680"/>
          </a:xfrm>
          <a:prstGeom prst="wedgeEllipseCallout">
            <a:avLst>
              <a:gd name="adj1" fmla="val -36970"/>
              <a:gd name="adj2" fmla="val 48187"/>
            </a:avLst>
          </a:prstGeom>
          <a:solidFill>
            <a:srgbClr val="ebf1de"/>
          </a:solidFill>
          <a:ln w="76320">
            <a:solidFill>
              <a:srgbClr val="ffffff"/>
            </a:solidFill>
            <a:bevel/>
          </a:ln>
        </p:spPr>
        <p:txBody>
          <a:bodyPr lIns="90000" rIns="90000" tIns="45000" bIns="45000" anchor="ctr"/>
          <a:p>
            <a:pPr algn="ctr">
              <a:lnSpc>
                <a:spcPct val="100000"/>
              </a:lnSpc>
            </a:pPr>
            <a:r>
              <a:rPr lang="fr-FR" sz="3200">
                <a:solidFill>
                  <a:srgbClr val="50ab06"/>
                </a:solidFill>
                <a:latin typeface="Futura Condensed"/>
              </a:rPr>
              <a:t>FEELING STUCK?</a:t>
            </a:r>
            <a:endParaRPr/>
          </a:p>
          <a:p>
            <a:pPr algn="ctr">
              <a:lnSpc>
                <a:spcPct val="100000"/>
              </a:lnSpc>
            </a:pPr>
            <a:r>
              <a:rPr lang="fr-FR" sz="1600" baseline="-25000">
                <a:solidFill>
                  <a:srgbClr val="50ab06"/>
                </a:solidFill>
                <a:latin typeface="Futura Condensed"/>
              </a:rPr>
              <a:t>THAT’S OKAY! TRY THESE THINGS…</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7" name="TextShape 1"/>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88</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CustomShape 1"/>
          <p:cNvSpPr/>
          <p:nvPr/>
        </p:nvSpPr>
        <p:spPr>
          <a:xfrm>
            <a:off x="457200" y="2884320"/>
            <a:ext cx="6857640" cy="191484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Personalization is an important guiding principle in the design of the creative computing experience. By “personalization”, we mean both connecting to personal interests and acknowledging that personal interests can vary considerably. There are many ways of knowing and doing – and exploring these multiple ways can help support interest, motivation, and persistence among young learners. In this unit, learners explore some of the advanced concepts and challenging problems associated with game design. An advanced concept or challenging problem can be made more accessible if rooted in activities that are personally meaningful. As an example of the power of context, we turn to a story shared by Mitch Resnick – the director of the Scratch project at MIT.</a:t>
            </a:r>
            <a:endParaRPr/>
          </a:p>
        </p:txBody>
      </p:sp>
      <p:sp>
        <p:nvSpPr>
          <p:cNvPr id="109" name="CustomShape 2"/>
          <p:cNvSpPr/>
          <p:nvPr/>
        </p:nvSpPr>
        <p:spPr>
          <a:xfrm>
            <a:off x="474120" y="2145240"/>
            <a:ext cx="2873880" cy="94248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THE “BIG IDEA”</a:t>
            </a:r>
            <a:endParaRPr/>
          </a:p>
        </p:txBody>
      </p:sp>
      <p:sp>
        <p:nvSpPr>
          <p:cNvPr id="110" name="CustomShape 3"/>
          <p:cNvSpPr/>
          <p:nvPr/>
        </p:nvSpPr>
        <p:spPr>
          <a:xfrm>
            <a:off x="457200" y="464040"/>
            <a:ext cx="281556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4</a:t>
            </a:r>
            <a:endParaRPr/>
          </a:p>
          <a:p>
            <a:pPr>
              <a:lnSpc>
                <a:spcPct val="100000"/>
              </a:lnSpc>
            </a:pPr>
            <a:r>
              <a:rPr lang="fr-FR" sz="5300">
                <a:solidFill>
                  <a:srgbClr val="000000"/>
                </a:solidFill>
                <a:latin typeface="Futura Condensed"/>
              </a:rPr>
              <a:t>OVERVIEW</a:t>
            </a:r>
            <a:endParaRPr/>
          </a:p>
        </p:txBody>
      </p:sp>
      <p:sp>
        <p:nvSpPr>
          <p:cNvPr id="111" name="CustomShape 4"/>
          <p:cNvSpPr/>
          <p:nvPr/>
        </p:nvSpPr>
        <p:spPr>
          <a:xfrm>
            <a:off x="456480" y="4156920"/>
            <a:ext cx="3747600" cy="52002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A few years ago I was at one of our Computer Clubhouse after school centers and I saw a 13-year-old boy working on creating his own game. He was able to control a character, in this case, a fish. He wanted the game to keep track of the score, so you could see how many little fish had been eaten by the big fish, but he didn’t know how.</a:t>
            </a:r>
            <a:endParaRPr/>
          </a:p>
          <a:p>
            <a:pPr algn="just">
              <a:lnSpc>
                <a:spcPct val="100000"/>
              </a:lnSpc>
            </a:pPr>
            <a:endParaRPr/>
          </a:p>
          <a:p>
            <a:pPr algn="just">
              <a:lnSpc>
                <a:spcPct val="100000"/>
              </a:lnSpc>
            </a:pPr>
            <a:r>
              <a:rPr lang="fr-FR" sz="1200">
                <a:solidFill>
                  <a:srgbClr val="000000"/>
                </a:solidFill>
                <a:latin typeface="Futura Condensed"/>
              </a:rPr>
              <a:t>I saw this as an opportunity to introduce the idea of variables. I showed this to him and he immediately saw how he could use this block to keep track of how many fish had been eaten in his game. He took the block and put it in the script right where the big fish eats the little fish. He quickly tried it. Sure enough, every time the big fish ate a little fish, the score goes up by 1.</a:t>
            </a:r>
            <a:endParaRPr/>
          </a:p>
          <a:p>
            <a:pPr algn="just">
              <a:lnSpc>
                <a:spcPct val="100000"/>
              </a:lnSpc>
            </a:pPr>
            <a:endParaRPr/>
          </a:p>
          <a:p>
            <a:pPr algn="just">
              <a:lnSpc>
                <a:spcPct val="100000"/>
              </a:lnSpc>
            </a:pPr>
            <a:r>
              <a:rPr lang="fr-FR" sz="1200">
                <a:solidFill>
                  <a:srgbClr val="000000"/>
                </a:solidFill>
                <a:latin typeface="Futura Condensed"/>
              </a:rPr>
              <a:t>I think that he really got a deep understanding of variables because he really wanted to make use of it. That's one of our overall goals of Scratch. It's not just about variables, but for all types of concepts. We see that kids get a much deeper understanding of the concepts they learn when they are making use of the concepts in a meaningful and motivating way.</a:t>
            </a:r>
            <a:endParaRPr/>
          </a:p>
          <a:p>
            <a:pPr>
              <a:lnSpc>
                <a:spcPct val="100000"/>
              </a:lnSpc>
            </a:pPr>
            <a:endParaRPr/>
          </a:p>
        </p:txBody>
      </p:sp>
      <p:sp>
        <p:nvSpPr>
          <p:cNvPr id="112" name="CustomShape 5"/>
          <p:cNvSpPr/>
          <p:nvPr/>
        </p:nvSpPr>
        <p:spPr>
          <a:xfrm>
            <a:off x="4128120" y="8961840"/>
            <a:ext cx="3116880" cy="1360800"/>
          </a:xfrm>
          <a:prstGeom prst="rect">
            <a:avLst/>
          </a:prstGeom>
          <a:noFill/>
          <a:ln w="6480">
            <a:noFill/>
          </a:ln>
        </p:spPr>
        <p:txBody>
          <a:bodyPr lIns="90000" rIns="90000" tIns="45000" bIns="45000"/>
          <a:p>
            <a:pPr>
              <a:lnSpc>
                <a:spcPct val="110000"/>
              </a:lnSpc>
              <a:buFont typeface="Lucida Grande"/>
              <a:buChar char="+"/>
            </a:pPr>
            <a:r>
              <a:rPr lang="fr-FR" sz="1100">
                <a:solidFill>
                  <a:srgbClr val="000000"/>
                </a:solidFill>
                <a:latin typeface="Futura Condensed"/>
              </a:rPr>
              <a:t>Many new concepts are explored in this unit, so we’ve included added support in the form of example project studios, new programming puzzles for extra practice, and starter game projects that we encourage you to remix and reuse as needed.</a:t>
            </a:r>
            <a:endParaRPr/>
          </a:p>
        </p:txBody>
      </p:sp>
      <p:sp>
        <p:nvSpPr>
          <p:cNvPr id="113" name="CustomShape 6"/>
          <p:cNvSpPr/>
          <p:nvPr/>
        </p:nvSpPr>
        <p:spPr>
          <a:xfrm>
            <a:off x="4128120" y="865764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14" name="Line 7"/>
          <p:cNvSpPr/>
          <p:nvPr/>
        </p:nvSpPr>
        <p:spPr>
          <a:xfrm>
            <a:off x="4204080" y="8959680"/>
            <a:ext cx="3110400" cy="0"/>
          </a:xfrm>
          <a:prstGeom prst="line">
            <a:avLst/>
          </a:prstGeom>
          <a:ln w="9360">
            <a:solidFill>
              <a:srgbClr val="000000"/>
            </a:solidFill>
            <a:round/>
          </a:ln>
        </p:spPr>
      </p:sp>
      <p:sp>
        <p:nvSpPr>
          <p:cNvPr id="115" name="CustomShape 8"/>
          <p:cNvSpPr/>
          <p:nvPr/>
        </p:nvSpPr>
        <p:spPr>
          <a:xfrm>
            <a:off x="4128120" y="7843680"/>
            <a:ext cx="3116880" cy="716040"/>
          </a:xfrm>
          <a:prstGeom prst="rect">
            <a:avLst/>
          </a:prstGeom>
          <a:noFill/>
          <a:ln w="6480">
            <a:noFill/>
          </a:ln>
        </p:spPr>
        <p:txBody>
          <a:bodyPr lIns="90000" tIns="45000" bIns="45000"/>
          <a:p>
            <a:pPr>
              <a:lnSpc>
                <a:spcPct val="100000"/>
              </a:lnSpc>
              <a:buFont typeface="Lucida Grande"/>
              <a:buChar char="+"/>
            </a:pPr>
            <a:r>
              <a:rPr lang="fr-FR" sz="1100">
                <a:solidFill>
                  <a:srgbClr val="000000"/>
                </a:solidFill>
                <a:latin typeface="Futura Condensed"/>
              </a:rPr>
              <a:t>abstracting and modularizing</a:t>
            </a:r>
            <a:endParaRPr/>
          </a:p>
          <a:p>
            <a:pPr>
              <a:lnSpc>
                <a:spcPct val="100000"/>
              </a:lnSpc>
              <a:buFont typeface="Lucida Grande"/>
              <a:buChar char="+"/>
            </a:pPr>
            <a:r>
              <a:rPr lang="fr-FR" sz="1100">
                <a:solidFill>
                  <a:srgbClr val="000000"/>
                </a:solidFill>
                <a:latin typeface="Futura Condensed"/>
              </a:rPr>
              <a:t>conditionals</a:t>
            </a:r>
            <a:endParaRPr/>
          </a:p>
          <a:p>
            <a:pPr>
              <a:lnSpc>
                <a:spcPct val="100000"/>
              </a:lnSpc>
              <a:buFont typeface="Lucida Grande"/>
              <a:buChar char="+"/>
            </a:pPr>
            <a:r>
              <a:rPr lang="fr-FR" sz="1100">
                <a:solidFill>
                  <a:srgbClr val="000000"/>
                </a:solidFill>
                <a:latin typeface="Futura Condensed"/>
              </a:rPr>
              <a:t>operators</a:t>
            </a:r>
            <a:endParaRPr/>
          </a:p>
          <a:p>
            <a:pPr>
              <a:lnSpc>
                <a:spcPct val="100000"/>
              </a:lnSpc>
              <a:buFont typeface="Lucida Grande"/>
              <a:buChar char="+"/>
            </a:pPr>
            <a:r>
              <a:rPr lang="fr-FR" sz="1100">
                <a:solidFill>
                  <a:srgbClr val="000000"/>
                </a:solidFill>
                <a:latin typeface="Futura Condensed"/>
              </a:rPr>
              <a:t>data</a:t>
            </a:r>
            <a:endParaRPr/>
          </a:p>
          <a:p>
            <a:pPr>
              <a:lnSpc>
                <a:spcPct val="100000"/>
              </a:lnSpc>
              <a:buFont typeface="Lucida Grande"/>
              <a:buChar char="+"/>
            </a:pPr>
            <a:r>
              <a:rPr lang="fr-FR" sz="1100">
                <a:solidFill>
                  <a:srgbClr val="000000"/>
                </a:solidFill>
                <a:latin typeface="Futura Condensed"/>
              </a:rPr>
              <a:t>variables and lists</a:t>
            </a:r>
            <a:r>
              <a:rPr lang="fr-FR" sz="1100">
                <a:solidFill>
                  <a:srgbClr val="000000"/>
                </a:solidFill>
                <a:latin typeface="Futura Condensed"/>
              </a:rPr>
              <a:t>	</a:t>
            </a:r>
            <a:r>
              <a:rPr lang="fr-FR" sz="1100">
                <a:solidFill>
                  <a:srgbClr val="000000"/>
                </a:solidFill>
                <a:latin typeface="Futura Condensed"/>
              </a:rPr>
              <a:t>	</a:t>
            </a:r>
            <a:endParaRPr/>
          </a:p>
          <a:p>
            <a:pPr>
              <a:lnSpc>
                <a:spcPct val="100000"/>
              </a:lnSpc>
              <a:buFont typeface="Lucida Grande"/>
              <a:buChar char="+"/>
            </a:pPr>
            <a:r>
              <a:rPr lang="fr-FR" sz="1100">
                <a:solidFill>
                  <a:srgbClr val="000000"/>
                </a:solidFill>
                <a:latin typeface="Futura Condensed"/>
              </a:rPr>
              <a:t>sensing</a:t>
            </a:r>
            <a:endParaRPr/>
          </a:p>
          <a:p>
            <a:pPr>
              <a:lnSpc>
                <a:spcPct val="100000"/>
              </a:lnSpc>
              <a:buFont typeface="Lucida Grande"/>
              <a:buChar char="+"/>
            </a:pPr>
            <a:r>
              <a:rPr lang="fr-FR" sz="1100">
                <a:solidFill>
                  <a:srgbClr val="000000"/>
                </a:solidFill>
                <a:latin typeface="Futura Condensed"/>
              </a:rPr>
              <a:t>feedback fair</a:t>
            </a:r>
            <a:endParaRPr/>
          </a:p>
          <a:p>
            <a:pPr>
              <a:lnSpc>
                <a:spcPct val="100000"/>
              </a:lnSpc>
              <a:buFont typeface="Lucida Grande"/>
              <a:buChar char="+"/>
            </a:pPr>
            <a:r>
              <a:rPr lang="fr-FR" sz="1100">
                <a:solidFill>
                  <a:srgbClr val="000000"/>
                </a:solidFill>
                <a:latin typeface="Futura Condensed"/>
              </a:rPr>
              <a:t>arcade day</a:t>
            </a:r>
            <a:endParaRPr/>
          </a:p>
          <a:p>
            <a:pPr>
              <a:lnSpc>
                <a:spcPct val="100000"/>
              </a:lnSpc>
              <a:buFont typeface="Lucida Grande"/>
              <a:buChar char="+"/>
            </a:pPr>
            <a:r>
              <a:rPr lang="fr-FR" sz="1100">
                <a:solidFill>
                  <a:srgbClr val="000000"/>
                </a:solidFill>
                <a:latin typeface="Futura Condensed"/>
              </a:rPr>
              <a:t>puzzle jar</a:t>
            </a:r>
            <a:endParaRPr/>
          </a:p>
          <a:p>
            <a:pPr>
              <a:lnSpc>
                <a:spcPct val="100000"/>
              </a:lnSpc>
              <a:buFont typeface="Lucida Grande"/>
              <a:buChar char="+"/>
            </a:pPr>
            <a:r>
              <a:rPr lang="fr-FR" sz="1100">
                <a:solidFill>
                  <a:srgbClr val="000000"/>
                </a:solidFill>
                <a:latin typeface="Futura Condensed"/>
              </a:rPr>
              <a:t>brain dump</a:t>
            </a:r>
            <a:endParaRPr/>
          </a:p>
        </p:txBody>
      </p:sp>
      <p:sp>
        <p:nvSpPr>
          <p:cNvPr id="116" name="CustomShape 9"/>
          <p:cNvSpPr/>
          <p:nvPr/>
        </p:nvSpPr>
        <p:spPr>
          <a:xfrm>
            <a:off x="4128120" y="7539120"/>
            <a:ext cx="3306960" cy="5158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7" name="Line 10"/>
          <p:cNvSpPr/>
          <p:nvPr/>
        </p:nvSpPr>
        <p:spPr>
          <a:xfrm>
            <a:off x="4204080" y="7840440"/>
            <a:ext cx="3108600" cy="0"/>
          </a:xfrm>
          <a:prstGeom prst="line">
            <a:avLst/>
          </a:prstGeom>
          <a:ln w="9360">
            <a:solidFill>
              <a:srgbClr val="000000"/>
            </a:solidFill>
            <a:round/>
          </a:ln>
        </p:spPr>
      </p:sp>
      <p:sp>
        <p:nvSpPr>
          <p:cNvPr id="118" name="CustomShape 11"/>
          <p:cNvSpPr/>
          <p:nvPr/>
        </p:nvSpPr>
        <p:spPr>
          <a:xfrm>
            <a:off x="457200" y="804996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19" name="CustomShape 12"/>
          <p:cNvSpPr/>
          <p:nvPr/>
        </p:nvSpPr>
        <p:spPr>
          <a:xfrm>
            <a:off x="457200" y="8349840"/>
            <a:ext cx="3231000" cy="226584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be introduced to the computational concepts of conditionals, operators, and data (variables and lists)</a:t>
            </a:r>
            <a:endParaRPr/>
          </a:p>
          <a:p>
            <a:pPr>
              <a:lnSpc>
                <a:spcPct val="100000"/>
              </a:lnSpc>
              <a:buFont typeface="Lucida Grande"/>
              <a:buChar char="+"/>
            </a:pPr>
            <a:r>
              <a:rPr lang="fr-FR" sz="1100">
                <a:solidFill>
                  <a:srgbClr val="000000"/>
                </a:solidFill>
                <a:latin typeface="Futura Condensed"/>
              </a:rPr>
              <a:t>become more familiar with the computational practices of experimenting and iterating, testing and debugging, reusing and remixing, and abstracting and modularizing by building and extending a self-directed maze, pong, or scrolling game project</a:t>
            </a:r>
            <a:endParaRPr/>
          </a:p>
          <a:p>
            <a:pPr>
              <a:lnSpc>
                <a:spcPct val="100000"/>
              </a:lnSpc>
              <a:buFont typeface="Lucida Grande"/>
              <a:buChar char="+"/>
            </a:pPr>
            <a:r>
              <a:rPr lang="fr-FR" sz="1100">
                <a:solidFill>
                  <a:srgbClr val="000000"/>
                </a:solidFill>
                <a:latin typeface="Futura Condensed"/>
              </a:rPr>
              <a:t>identify and understand common game mechanics</a:t>
            </a:r>
            <a:endParaRPr/>
          </a:p>
        </p:txBody>
      </p:sp>
      <p:sp>
        <p:nvSpPr>
          <p:cNvPr id="120" name="Line 13"/>
          <p:cNvSpPr/>
          <p:nvPr/>
        </p:nvSpPr>
        <p:spPr>
          <a:xfrm>
            <a:off x="555840" y="8351280"/>
            <a:ext cx="3110400" cy="0"/>
          </a:xfrm>
          <a:prstGeom prst="line">
            <a:avLst/>
          </a:prstGeom>
          <a:ln w="9360">
            <a:solidFill>
              <a:srgbClr val="000000"/>
            </a:solidFill>
            <a:round/>
          </a:ln>
        </p:spPr>
      </p:sp>
      <p:pic>
        <p:nvPicPr>
          <p:cNvPr id="121" name="Picture 3" descr=""/>
          <p:cNvPicPr/>
          <p:nvPr/>
        </p:nvPicPr>
        <p:blipFill>
          <a:blip r:embed="rId1"/>
          <a:stretch>
            <a:fillRect/>
          </a:stretch>
        </p:blipFill>
        <p:spPr>
          <a:xfrm rot="12315000">
            <a:off x="3836520" y="4073760"/>
            <a:ext cx="3772800" cy="3024360"/>
          </a:xfrm>
          <a:prstGeom prst="rect">
            <a:avLst/>
          </a:prstGeom>
          <a:ln>
            <a:noFill/>
          </a:ln>
        </p:spPr>
      </p:pic>
      <p:sp>
        <p:nvSpPr>
          <p:cNvPr id="122" name="CustomShape 14"/>
          <p:cNvSpPr/>
          <p:nvPr/>
        </p:nvSpPr>
        <p:spPr>
          <a:xfrm flipH="1">
            <a:off x="175680" y="2282400"/>
            <a:ext cx="7595640" cy="479160"/>
          </a:xfrm>
          <a:prstGeom prst="rect">
            <a:avLst/>
          </a:prstGeom>
          <a:solidFill>
            <a:srgbClr val="50ab06"/>
          </a:solidFill>
          <a:ln w="9360">
            <a:noFill/>
          </a:ln>
        </p:spPr>
      </p:sp>
      <p:sp>
        <p:nvSpPr>
          <p:cNvPr id="123" name="CustomShape 15"/>
          <p:cNvSpPr/>
          <p:nvPr/>
        </p:nvSpPr>
        <p:spPr>
          <a:xfrm flipH="1">
            <a:off x="458280" y="2102040"/>
            <a:ext cx="2110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24" name="TextShape 16"/>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72</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5" name="Line 1"/>
          <p:cNvSpPr/>
          <p:nvPr/>
        </p:nvSpPr>
        <p:spPr>
          <a:xfrm flipV="1">
            <a:off x="2173320" y="6536520"/>
            <a:ext cx="0" cy="178200"/>
          </a:xfrm>
          <a:prstGeom prst="line">
            <a:avLst/>
          </a:prstGeom>
          <a:ln w="12600">
            <a:solidFill>
              <a:srgbClr val="000000"/>
            </a:solidFill>
            <a:round/>
            <a:headEnd len="med" type="triangle" w="med"/>
          </a:ln>
        </p:spPr>
      </p:sp>
      <p:sp>
        <p:nvSpPr>
          <p:cNvPr id="126" name="CustomShape 2"/>
          <p:cNvSpPr/>
          <p:nvPr/>
        </p:nvSpPr>
        <p:spPr>
          <a:xfrm>
            <a:off x="1571400" y="6314400"/>
            <a:ext cx="118404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SESSIONS 1 - 5</a:t>
            </a:r>
            <a:endParaRPr/>
          </a:p>
        </p:txBody>
      </p:sp>
      <p:sp>
        <p:nvSpPr>
          <p:cNvPr id="127" name="CustomShape 3"/>
          <p:cNvSpPr/>
          <p:nvPr/>
        </p:nvSpPr>
        <p:spPr>
          <a:xfrm>
            <a:off x="1701360" y="790272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How can you use Scratch to build an interactive game?</a:t>
            </a:r>
            <a:endParaRPr/>
          </a:p>
        </p:txBody>
      </p:sp>
      <p:sp>
        <p:nvSpPr>
          <p:cNvPr id="128" name="CustomShape 4"/>
          <p:cNvSpPr/>
          <p:nvPr/>
        </p:nvSpPr>
        <p:spPr>
          <a:xfrm rot="8076000">
            <a:off x="1726560" y="6771240"/>
            <a:ext cx="877320" cy="877320"/>
          </a:xfrm>
          <a:prstGeom prst="teardrop">
            <a:avLst>
              <a:gd name="adj" fmla="val 100000"/>
            </a:avLst>
          </a:prstGeom>
          <a:solidFill>
            <a:srgbClr val="50ab06"/>
          </a:solidFill>
          <a:ln w="9360">
            <a:noFill/>
          </a:ln>
        </p:spPr>
      </p:sp>
      <p:sp>
        <p:nvSpPr>
          <p:cNvPr id="129" name="CustomShape 5"/>
          <p:cNvSpPr/>
          <p:nvPr/>
        </p:nvSpPr>
        <p:spPr>
          <a:xfrm>
            <a:off x="1701360" y="7012440"/>
            <a:ext cx="927360" cy="4554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STARTER</a:t>
            </a:r>
            <a:endParaRPr/>
          </a:p>
          <a:p>
            <a:pPr algn="ctr">
              <a:lnSpc>
                <a:spcPct val="100000"/>
              </a:lnSpc>
            </a:pPr>
            <a:r>
              <a:rPr lang="fr-FR" sz="1200">
                <a:solidFill>
                  <a:srgbClr val="ffffff"/>
                </a:solidFill>
                <a:latin typeface="Futura Condensed"/>
              </a:rPr>
              <a:t>GAMES</a:t>
            </a:r>
            <a:endParaRPr/>
          </a:p>
        </p:txBody>
      </p:sp>
      <p:sp>
        <p:nvSpPr>
          <p:cNvPr id="130" name="Line 6"/>
          <p:cNvSpPr/>
          <p:nvPr/>
        </p:nvSpPr>
        <p:spPr>
          <a:xfrm flipH="1" flipV="1">
            <a:off x="6877440" y="6536520"/>
            <a:ext cx="3960" cy="181800"/>
          </a:xfrm>
          <a:prstGeom prst="line">
            <a:avLst/>
          </a:prstGeom>
          <a:ln w="12600">
            <a:solidFill>
              <a:srgbClr val="000000"/>
            </a:solidFill>
            <a:round/>
            <a:headEnd len="med" type="triangle" w="med"/>
          </a:ln>
        </p:spPr>
      </p:sp>
      <p:sp>
        <p:nvSpPr>
          <p:cNvPr id="131" name="CustomShape 7"/>
          <p:cNvSpPr/>
          <p:nvPr/>
        </p:nvSpPr>
        <p:spPr>
          <a:xfrm>
            <a:off x="6439680" y="631368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5</a:t>
            </a:r>
            <a:endParaRPr/>
          </a:p>
        </p:txBody>
      </p:sp>
      <p:sp>
        <p:nvSpPr>
          <p:cNvPr id="132" name="CustomShape 8"/>
          <p:cNvSpPr/>
          <p:nvPr/>
        </p:nvSpPr>
        <p:spPr>
          <a:xfrm>
            <a:off x="6413760" y="790560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Help!</a:t>
            </a:r>
            <a:endParaRPr/>
          </a:p>
          <a:p>
            <a:pPr algn="ctr">
              <a:lnSpc>
                <a:spcPct val="100000"/>
              </a:lnSpc>
            </a:pPr>
            <a:r>
              <a:rPr lang="fr-FR" sz="1000">
                <a:solidFill>
                  <a:srgbClr val="000000"/>
                </a:solidFill>
                <a:latin typeface="Futura Condensed"/>
              </a:rPr>
              <a:t>Can you debug these five Scratch programs?</a:t>
            </a:r>
            <a:endParaRPr/>
          </a:p>
        </p:txBody>
      </p:sp>
      <p:sp>
        <p:nvSpPr>
          <p:cNvPr id="133" name="CustomShape 9"/>
          <p:cNvSpPr/>
          <p:nvPr/>
        </p:nvSpPr>
        <p:spPr>
          <a:xfrm rot="8076000">
            <a:off x="6439320" y="6774120"/>
            <a:ext cx="877320" cy="877320"/>
          </a:xfrm>
          <a:prstGeom prst="teardrop">
            <a:avLst>
              <a:gd name="adj" fmla="val 100000"/>
            </a:avLst>
          </a:prstGeom>
          <a:solidFill>
            <a:srgbClr val="50ab06"/>
          </a:solidFill>
          <a:ln w="9360">
            <a:noFill/>
          </a:ln>
        </p:spPr>
      </p:sp>
      <p:sp>
        <p:nvSpPr>
          <p:cNvPr id="134" name="CustomShape 10"/>
          <p:cNvSpPr/>
          <p:nvPr/>
        </p:nvSpPr>
        <p:spPr>
          <a:xfrm>
            <a:off x="6413760" y="706896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DEBUG IT!</a:t>
            </a:r>
            <a:endParaRPr/>
          </a:p>
        </p:txBody>
      </p:sp>
      <p:sp>
        <p:nvSpPr>
          <p:cNvPr id="135" name="Line 11"/>
          <p:cNvSpPr/>
          <p:nvPr/>
        </p:nvSpPr>
        <p:spPr>
          <a:xfrm flipH="1" flipV="1">
            <a:off x="3351960" y="6536520"/>
            <a:ext cx="3960" cy="181800"/>
          </a:xfrm>
          <a:prstGeom prst="line">
            <a:avLst/>
          </a:prstGeom>
          <a:ln w="12600">
            <a:solidFill>
              <a:srgbClr val="000000"/>
            </a:solidFill>
            <a:round/>
            <a:headEnd len="med" type="triangle" w="med"/>
          </a:ln>
        </p:spPr>
      </p:sp>
      <p:sp>
        <p:nvSpPr>
          <p:cNvPr id="136" name="Line 12"/>
          <p:cNvSpPr/>
          <p:nvPr/>
        </p:nvSpPr>
        <p:spPr>
          <a:xfrm flipH="1" flipV="1">
            <a:off x="4530600" y="6536520"/>
            <a:ext cx="3960" cy="181800"/>
          </a:xfrm>
          <a:prstGeom prst="line">
            <a:avLst/>
          </a:prstGeom>
          <a:ln w="12600">
            <a:solidFill>
              <a:srgbClr val="000000"/>
            </a:solidFill>
            <a:round/>
            <a:headEnd len="med" type="triangle" w="med"/>
          </a:ln>
        </p:spPr>
      </p:sp>
      <p:sp>
        <p:nvSpPr>
          <p:cNvPr id="137" name="Line 13"/>
          <p:cNvSpPr/>
          <p:nvPr/>
        </p:nvSpPr>
        <p:spPr>
          <a:xfrm flipH="1" flipV="1">
            <a:off x="991800" y="6536520"/>
            <a:ext cx="3960" cy="181800"/>
          </a:xfrm>
          <a:prstGeom prst="line">
            <a:avLst/>
          </a:prstGeom>
          <a:ln w="12600">
            <a:solidFill>
              <a:srgbClr val="000000"/>
            </a:solidFill>
            <a:round/>
            <a:headEnd len="med" type="triangle" w="med"/>
          </a:ln>
        </p:spPr>
      </p:sp>
      <p:sp>
        <p:nvSpPr>
          <p:cNvPr id="138" name="Line 14"/>
          <p:cNvSpPr/>
          <p:nvPr/>
        </p:nvSpPr>
        <p:spPr>
          <a:xfrm flipV="1">
            <a:off x="5704560" y="6540480"/>
            <a:ext cx="0" cy="177840"/>
          </a:xfrm>
          <a:prstGeom prst="line">
            <a:avLst/>
          </a:prstGeom>
          <a:ln w="12600">
            <a:solidFill>
              <a:srgbClr val="000000"/>
            </a:solidFill>
            <a:round/>
            <a:headEnd len="med" type="triangle" w="med"/>
          </a:ln>
        </p:spPr>
      </p:sp>
      <p:sp>
        <p:nvSpPr>
          <p:cNvPr id="139" name="CustomShape 15"/>
          <p:cNvSpPr/>
          <p:nvPr/>
        </p:nvSpPr>
        <p:spPr>
          <a:xfrm>
            <a:off x="554040" y="631368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40" name="CustomShape 16"/>
          <p:cNvSpPr/>
          <p:nvPr/>
        </p:nvSpPr>
        <p:spPr>
          <a:xfrm>
            <a:off x="5256360" y="631368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a:t>
            </a:r>
            <a:endParaRPr/>
          </a:p>
        </p:txBody>
      </p:sp>
      <p:sp>
        <p:nvSpPr>
          <p:cNvPr id="141" name="CustomShape 17"/>
          <p:cNvSpPr/>
          <p:nvPr/>
        </p:nvSpPr>
        <p:spPr>
          <a:xfrm>
            <a:off x="535320" y="7905600"/>
            <a:ext cx="927360" cy="6987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do all games</a:t>
            </a:r>
            <a:endParaRPr/>
          </a:p>
          <a:p>
            <a:pPr algn="ctr">
              <a:lnSpc>
                <a:spcPct val="100000"/>
              </a:lnSpc>
            </a:pPr>
            <a:r>
              <a:rPr lang="fr-FR" sz="1000">
                <a:solidFill>
                  <a:srgbClr val="000000"/>
                </a:solidFill>
                <a:latin typeface="Futura Condensed"/>
              </a:rPr>
              <a:t>have in common?</a:t>
            </a:r>
            <a:endParaRPr/>
          </a:p>
        </p:txBody>
      </p:sp>
      <p:sp>
        <p:nvSpPr>
          <p:cNvPr id="142" name="CustomShape 18"/>
          <p:cNvSpPr/>
          <p:nvPr/>
        </p:nvSpPr>
        <p:spPr>
          <a:xfrm rot="8076000">
            <a:off x="560520" y="6774120"/>
            <a:ext cx="877320" cy="877320"/>
          </a:xfrm>
          <a:prstGeom prst="teardrop">
            <a:avLst>
              <a:gd name="adj" fmla="val 100000"/>
            </a:avLst>
          </a:prstGeom>
          <a:solidFill>
            <a:srgbClr val="50ab06"/>
          </a:solidFill>
          <a:ln w="9360">
            <a:noFill/>
          </a:ln>
        </p:spPr>
      </p:sp>
      <p:sp>
        <p:nvSpPr>
          <p:cNvPr id="143" name="CustomShape 19"/>
          <p:cNvSpPr/>
          <p:nvPr/>
        </p:nvSpPr>
        <p:spPr>
          <a:xfrm>
            <a:off x="535320" y="7012440"/>
            <a:ext cx="927360" cy="6372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DREAM GAME LIST</a:t>
            </a:r>
            <a:endParaRPr/>
          </a:p>
        </p:txBody>
      </p:sp>
      <p:sp>
        <p:nvSpPr>
          <p:cNvPr id="144" name="CustomShape 20"/>
          <p:cNvSpPr/>
          <p:nvPr/>
        </p:nvSpPr>
        <p:spPr>
          <a:xfrm>
            <a:off x="2885040" y="7905600"/>
            <a:ext cx="927360" cy="85104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How can you add score to a game using variables?</a:t>
            </a:r>
            <a:endParaRPr/>
          </a:p>
        </p:txBody>
      </p:sp>
      <p:sp>
        <p:nvSpPr>
          <p:cNvPr id="145" name="CustomShape 21"/>
          <p:cNvSpPr/>
          <p:nvPr/>
        </p:nvSpPr>
        <p:spPr>
          <a:xfrm rot="8076000">
            <a:off x="2910240" y="6774120"/>
            <a:ext cx="877320" cy="877320"/>
          </a:xfrm>
          <a:prstGeom prst="teardrop">
            <a:avLst>
              <a:gd name="adj" fmla="val 100000"/>
            </a:avLst>
          </a:prstGeom>
          <a:solidFill>
            <a:srgbClr val="50ab06"/>
          </a:solidFill>
          <a:ln w="9360">
            <a:noFill/>
          </a:ln>
        </p:spPr>
      </p:sp>
      <p:sp>
        <p:nvSpPr>
          <p:cNvPr id="146" name="CustomShape 22"/>
          <p:cNvSpPr/>
          <p:nvPr/>
        </p:nvSpPr>
        <p:spPr>
          <a:xfrm>
            <a:off x="2885040" y="7068960"/>
            <a:ext cx="927360" cy="2728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SCORE</a:t>
            </a:r>
            <a:endParaRPr/>
          </a:p>
        </p:txBody>
      </p:sp>
      <p:sp>
        <p:nvSpPr>
          <p:cNvPr id="147" name="CustomShape 23"/>
          <p:cNvSpPr/>
          <p:nvPr/>
        </p:nvSpPr>
        <p:spPr>
          <a:xfrm>
            <a:off x="5236200" y="7905600"/>
            <a:ext cx="927360" cy="6994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Tackle nine </a:t>
            </a:r>
            <a:endParaRPr/>
          </a:p>
          <a:p>
            <a:pPr algn="ctr">
              <a:lnSpc>
                <a:spcPct val="100000"/>
              </a:lnSpc>
            </a:pPr>
            <a:r>
              <a:rPr lang="fr-FR" sz="1000">
                <a:solidFill>
                  <a:srgbClr val="000000"/>
                </a:solidFill>
                <a:latin typeface="Futura Condensed"/>
              </a:rPr>
              <a:t>Scratch</a:t>
            </a:r>
            <a:endParaRPr/>
          </a:p>
          <a:p>
            <a:pPr algn="ctr">
              <a:lnSpc>
                <a:spcPct val="100000"/>
              </a:lnSpc>
            </a:pPr>
            <a:r>
              <a:rPr lang="fr-FR" sz="1000">
                <a:solidFill>
                  <a:srgbClr val="000000"/>
                </a:solidFill>
                <a:latin typeface="Futura Condensed"/>
              </a:rPr>
              <a:t>programming puzzles.</a:t>
            </a:r>
            <a:endParaRPr/>
          </a:p>
        </p:txBody>
      </p:sp>
      <p:sp>
        <p:nvSpPr>
          <p:cNvPr id="148" name="CustomShape 24"/>
          <p:cNvSpPr/>
          <p:nvPr/>
        </p:nvSpPr>
        <p:spPr>
          <a:xfrm rot="8076000">
            <a:off x="5261760" y="6774120"/>
            <a:ext cx="877320" cy="877320"/>
          </a:xfrm>
          <a:prstGeom prst="teardrop">
            <a:avLst>
              <a:gd name="adj" fmla="val 100000"/>
            </a:avLst>
          </a:prstGeom>
          <a:solidFill>
            <a:srgbClr val="50ab06"/>
          </a:solidFill>
          <a:ln w="9360">
            <a:noFill/>
          </a:ln>
        </p:spPr>
      </p:sp>
      <p:sp>
        <p:nvSpPr>
          <p:cNvPr id="149" name="CustomShape 25"/>
          <p:cNvSpPr/>
          <p:nvPr/>
        </p:nvSpPr>
        <p:spPr>
          <a:xfrm>
            <a:off x="5236200" y="706896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INTERACTIONS</a:t>
            </a:r>
            <a:endParaRPr/>
          </a:p>
        </p:txBody>
      </p:sp>
      <p:sp>
        <p:nvSpPr>
          <p:cNvPr id="150" name="CustomShape 26"/>
          <p:cNvSpPr/>
          <p:nvPr/>
        </p:nvSpPr>
        <p:spPr>
          <a:xfrm rot="8076000">
            <a:off x="4086000" y="6774120"/>
            <a:ext cx="877320" cy="877320"/>
          </a:xfrm>
          <a:prstGeom prst="teardrop">
            <a:avLst>
              <a:gd name="adj" fmla="val 100000"/>
            </a:avLst>
          </a:prstGeom>
          <a:solidFill>
            <a:srgbClr val="50ab06"/>
          </a:solidFill>
          <a:ln w="9360">
            <a:noFill/>
          </a:ln>
        </p:spPr>
      </p:sp>
      <p:sp>
        <p:nvSpPr>
          <p:cNvPr id="151" name="CustomShape 27"/>
          <p:cNvSpPr/>
          <p:nvPr/>
        </p:nvSpPr>
        <p:spPr>
          <a:xfrm>
            <a:off x="4060800" y="706896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EXTENSIONS</a:t>
            </a:r>
            <a:endParaRPr/>
          </a:p>
        </p:txBody>
      </p:sp>
      <p:sp>
        <p:nvSpPr>
          <p:cNvPr id="152" name="CustomShape 28"/>
          <p:cNvSpPr/>
          <p:nvPr/>
        </p:nvSpPr>
        <p:spPr>
          <a:xfrm>
            <a:off x="4060800" y="7905600"/>
            <a:ext cx="927360" cy="13078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are different ways of extending and increasing difficulty in a game?</a:t>
            </a:r>
            <a:endParaRPr/>
          </a:p>
        </p:txBody>
      </p:sp>
      <p:sp>
        <p:nvSpPr>
          <p:cNvPr id="153" name="CustomShape 29"/>
          <p:cNvSpPr/>
          <p:nvPr/>
        </p:nvSpPr>
        <p:spPr>
          <a:xfrm>
            <a:off x="2910240" y="631368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54" name="CustomShape 30"/>
          <p:cNvSpPr/>
          <p:nvPr/>
        </p:nvSpPr>
        <p:spPr>
          <a:xfrm>
            <a:off x="4088880" y="631368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3</a:t>
            </a:r>
            <a:endParaRPr/>
          </a:p>
        </p:txBody>
      </p:sp>
      <p:sp>
        <p:nvSpPr>
          <p:cNvPr id="155" name="CustomShape 31"/>
          <p:cNvSpPr/>
          <p:nvPr/>
        </p:nvSpPr>
        <p:spPr>
          <a:xfrm>
            <a:off x="4060800" y="1540440"/>
            <a:ext cx="3273480" cy="410508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In this unit, learners will become game designers and experience creating their own game project. Guided by the activities in this unit, students will be introduced to game mechanics and game development while building understandings of computational concepts (conditionals, operators, data) and computational practices (abstracting and modularizing).</a:t>
            </a:r>
            <a:endParaRPr/>
          </a:p>
          <a:p>
            <a:pPr algn="just">
              <a:lnSpc>
                <a:spcPct val="100000"/>
              </a:lnSpc>
            </a:pPr>
            <a:endParaRPr/>
          </a:p>
          <a:p>
            <a:pPr algn="just">
              <a:lnSpc>
                <a:spcPct val="100000"/>
              </a:lnSpc>
            </a:pPr>
            <a:r>
              <a:rPr lang="fr-FR" sz="1200">
                <a:solidFill>
                  <a:srgbClr val="000000"/>
                </a:solidFill>
                <a:latin typeface="Futura Condensed"/>
              </a:rPr>
              <a:t>You could get students started on their game projects with the Starter Games activity and then support further development through other activities. From learning common game mechanics such as keeping score and side-scrolling, to the creation of multiplayer games (e.g., Pong), Unit 4 activities offer students multiple opportunities to practice game development.</a:t>
            </a:r>
            <a:endParaRPr/>
          </a:p>
        </p:txBody>
      </p:sp>
      <p:pic>
        <p:nvPicPr>
          <p:cNvPr id="156" name="Picture 61" descr=""/>
          <p:cNvPicPr/>
          <p:nvPr/>
        </p:nvPicPr>
        <p:blipFill>
          <a:blip r:embed="rId1"/>
          <a:stretch>
            <a:fillRect/>
          </a:stretch>
        </p:blipFill>
        <p:spPr>
          <a:xfrm>
            <a:off x="479880" y="1636200"/>
            <a:ext cx="3301560" cy="2476080"/>
          </a:xfrm>
          <a:prstGeom prst="rect">
            <a:avLst/>
          </a:prstGeom>
          <a:ln>
            <a:solidFill>
              <a:srgbClr val="000000"/>
            </a:solidFill>
          </a:ln>
        </p:spPr>
      </p:pic>
      <p:sp>
        <p:nvSpPr>
          <p:cNvPr id="157" name="CustomShape 32"/>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b8b8b"/>
                </a:solidFill>
                <a:latin typeface="Futura Condensed"/>
              </a:rPr>
              <a:t>73</a:t>
            </a:r>
            <a:endParaRPr/>
          </a:p>
        </p:txBody>
      </p:sp>
      <p:sp>
        <p:nvSpPr>
          <p:cNvPr id="158" name="CustomShape 33"/>
          <p:cNvSpPr/>
          <p:nvPr/>
        </p:nvSpPr>
        <p:spPr>
          <a:xfrm>
            <a:off x="0" y="668520"/>
            <a:ext cx="7581960" cy="479160"/>
          </a:xfrm>
          <a:prstGeom prst="rect">
            <a:avLst/>
          </a:prstGeom>
          <a:solidFill>
            <a:srgbClr val="50ab06"/>
          </a:solidFill>
          <a:ln w="9360">
            <a:noFill/>
          </a:ln>
        </p:spPr>
      </p:sp>
      <p:sp>
        <p:nvSpPr>
          <p:cNvPr id="159" name="CustomShape 34"/>
          <p:cNvSpPr/>
          <p:nvPr/>
        </p:nvSpPr>
        <p:spPr>
          <a:xfrm>
            <a:off x="4026600" y="488880"/>
            <a:ext cx="330732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
        <p:nvSpPr>
          <p:cNvPr id="160" name="CustomShape 35"/>
          <p:cNvSpPr/>
          <p:nvPr/>
        </p:nvSpPr>
        <p:spPr>
          <a:xfrm>
            <a:off x="0" y="5257080"/>
            <a:ext cx="7581960" cy="479160"/>
          </a:xfrm>
          <a:prstGeom prst="rect">
            <a:avLst/>
          </a:prstGeom>
          <a:solidFill>
            <a:srgbClr val="50ab06"/>
          </a:solidFill>
          <a:ln w="9360">
            <a:noFill/>
          </a:ln>
        </p:spPr>
      </p:sp>
      <p:sp>
        <p:nvSpPr>
          <p:cNvPr id="161" name="CustomShape 36"/>
          <p:cNvSpPr/>
          <p:nvPr/>
        </p:nvSpPr>
        <p:spPr>
          <a:xfrm>
            <a:off x="5223600" y="5077440"/>
            <a:ext cx="211068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2" name="CustomShape 1"/>
          <p:cNvSpPr/>
          <p:nvPr/>
        </p:nvSpPr>
        <p:spPr>
          <a:xfrm>
            <a:off x="551160" y="3328560"/>
            <a:ext cx="3231000" cy="61135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Divide students into small groups of 2-3 people.</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 their small groups, ask students to generate a list of games that they enjoy playing. They can compose the list using their design journals or a sheet of paper.</a:t>
            </a:r>
            <a:r>
              <a:rPr lang="fr-FR" sz="1200">
                <a:solidFill>
                  <a:srgbClr val="000000"/>
                </a:solidFill>
                <a:latin typeface="Futura Condensed"/>
              </a:rPr>
              <a:t> We suggest facilitating the brain dump brainstorming activity: give students a short time period (1-2 minutes) to write down as many games as they can. Then, have students narrow down their favorites from the brain dump list</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After a few minutes, ask groups about their list of games:</a:t>
            </a:r>
            <a:r>
              <a:rPr lang="fr-FR" sz="1200">
                <a:solidFill>
                  <a:srgbClr val="000000"/>
                </a:solidFill>
                <a:latin typeface="Futura Condensed"/>
              </a:rPr>
              <a:t>
</a:t>
            </a:r>
            <a:r>
              <a:rPr lang="fr-FR" sz="1200">
                <a:solidFill>
                  <a:srgbClr val="000000"/>
                </a:solidFill>
                <a:latin typeface="Futura Condensed"/>
              </a:rPr>
              <a:t>What do the games have in common?</a:t>
            </a:r>
            <a:r>
              <a:rPr lang="fr-FR" sz="1200">
                <a:solidFill>
                  <a:srgbClr val="000000"/>
                </a:solidFill>
                <a:latin typeface="Futura Condensed"/>
              </a:rPr>
              <a:t>
</a:t>
            </a:r>
            <a:r>
              <a:rPr lang="fr-FR" sz="1200">
                <a:solidFill>
                  <a:srgbClr val="000000"/>
                </a:solidFill>
                <a:latin typeface="Futura Condensed"/>
              </a:rPr>
              <a:t>What features of their design make them a game</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Facilitate a class discussion about what characteristics make up a game and generate a class list of common game mechanics. Next, ask students to imagine their dream game and write a list of design elements for that game.</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share their dream game lists in their small groups or critique groups (see Unit 0 Critique Group activity) to get feedback and suggestions.</a:t>
            </a:r>
            <a:endParaRPr/>
          </a:p>
        </p:txBody>
      </p:sp>
      <p:sp>
        <p:nvSpPr>
          <p:cNvPr id="163"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64" name="Line 3"/>
          <p:cNvSpPr/>
          <p:nvPr/>
        </p:nvSpPr>
        <p:spPr>
          <a:xfrm flipV="1">
            <a:off x="550800" y="3163320"/>
            <a:ext cx="3231360" cy="8640"/>
          </a:xfrm>
          <a:prstGeom prst="line">
            <a:avLst/>
          </a:prstGeom>
          <a:ln w="9360">
            <a:solidFill>
              <a:srgbClr val="000000"/>
            </a:solidFill>
            <a:round/>
          </a:ln>
        </p:spPr>
      </p:sp>
      <p:sp>
        <p:nvSpPr>
          <p:cNvPr id="165" name="CustomShape 4"/>
          <p:cNvSpPr/>
          <p:nvPr/>
        </p:nvSpPr>
        <p:spPr>
          <a:xfrm>
            <a:off x="4222080" y="795240"/>
            <a:ext cx="2999520" cy="10328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identify common design elements of games</a:t>
            </a:r>
            <a:endParaRPr/>
          </a:p>
        </p:txBody>
      </p:sp>
      <p:sp>
        <p:nvSpPr>
          <p:cNvPr id="166" name="CustomShape 5"/>
          <p:cNvSpPr/>
          <p:nvPr/>
        </p:nvSpPr>
        <p:spPr>
          <a:xfrm>
            <a:off x="1308240" y="647640"/>
            <a:ext cx="2815560" cy="1918080"/>
          </a:xfrm>
          <a:prstGeom prst="rect">
            <a:avLst/>
          </a:prstGeom>
          <a:noFill/>
          <a:ln>
            <a:noFill/>
          </a:ln>
        </p:spPr>
        <p:txBody>
          <a:bodyPr lIns="90000" rIns="90000" tIns="45000" bIns="45000"/>
          <a:p>
            <a:pPr>
              <a:lnSpc>
                <a:spcPct val="100000"/>
              </a:lnSpc>
            </a:pPr>
            <a:r>
              <a:rPr lang="fr-FR" sz="4000">
                <a:solidFill>
                  <a:srgbClr val="000000"/>
                </a:solidFill>
                <a:latin typeface="Futura Condensed"/>
              </a:rPr>
              <a:t>DREAM GAME LIST</a:t>
            </a:r>
            <a:endParaRPr/>
          </a:p>
        </p:txBody>
      </p:sp>
      <p:sp>
        <p:nvSpPr>
          <p:cNvPr id="167" name="CustomShape 6"/>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paper to write down game design elements (optional)</a:t>
            </a:r>
            <a:endParaRPr/>
          </a:p>
          <a:p>
            <a:pPr>
              <a:lnSpc>
                <a:spcPct val="100000"/>
              </a:lnSpc>
              <a:buFont typeface="Wingdings" charset="2"/>
              <a:buChar char=""/>
            </a:pPr>
            <a:r>
              <a:rPr lang="fr-FR" sz="1200">
                <a:solidFill>
                  <a:srgbClr val="000000"/>
                </a:solidFill>
                <a:latin typeface="Futura Condensed"/>
              </a:rPr>
              <a:t>things to sketch with (pencils, pens, markers, etc.)</a:t>
            </a:r>
            <a:endParaRPr/>
          </a:p>
        </p:txBody>
      </p:sp>
      <p:sp>
        <p:nvSpPr>
          <p:cNvPr id="168"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69" name="Line 8"/>
          <p:cNvSpPr/>
          <p:nvPr/>
        </p:nvSpPr>
        <p:spPr>
          <a:xfrm flipV="1">
            <a:off x="4104720" y="3163320"/>
            <a:ext cx="3117240" cy="8640"/>
          </a:xfrm>
          <a:prstGeom prst="line">
            <a:avLst/>
          </a:prstGeom>
          <a:ln w="9360">
            <a:solidFill>
              <a:srgbClr val="000000"/>
            </a:solidFill>
            <a:round/>
          </a:ln>
        </p:spPr>
      </p:sp>
      <p:sp>
        <p:nvSpPr>
          <p:cNvPr id="170" name="CustomShape 9"/>
          <p:cNvSpPr/>
          <p:nvPr/>
        </p:nvSpPr>
        <p:spPr>
          <a:xfrm>
            <a:off x="4105080" y="4425480"/>
            <a:ext cx="3116880" cy="13672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Make a list of your favorite games.</a:t>
            </a:r>
            <a:endParaRPr/>
          </a:p>
          <a:p>
            <a:pPr>
              <a:lnSpc>
                <a:spcPct val="100000"/>
              </a:lnSpc>
              <a:buFont typeface="Lucida Grande"/>
              <a:buChar char="+"/>
            </a:pPr>
            <a:r>
              <a:rPr lang="fr-FR" sz="1200">
                <a:solidFill>
                  <a:srgbClr val="000000"/>
                </a:solidFill>
                <a:latin typeface="Futura Condensed"/>
              </a:rPr>
              <a:t>What do the games have in common?</a:t>
            </a:r>
            <a:endParaRPr/>
          </a:p>
          <a:p>
            <a:pPr>
              <a:lnSpc>
                <a:spcPct val="100000"/>
              </a:lnSpc>
              <a:buFont typeface="Lucida Grande"/>
              <a:buChar char="+"/>
            </a:pPr>
            <a:r>
              <a:rPr lang="fr-FR" sz="1200">
                <a:solidFill>
                  <a:srgbClr val="000000"/>
                </a:solidFill>
                <a:latin typeface="Futura Condensed"/>
              </a:rPr>
              <a:t>What features of their design make them a game?</a:t>
            </a:r>
            <a:endParaRPr/>
          </a:p>
          <a:p>
            <a:pPr>
              <a:lnSpc>
                <a:spcPct val="100000"/>
              </a:lnSpc>
              <a:buFont typeface="Lucida Grande"/>
              <a:buChar char="+"/>
            </a:pPr>
            <a:r>
              <a:rPr lang="fr-FR" sz="1200">
                <a:solidFill>
                  <a:srgbClr val="000000"/>
                </a:solidFill>
                <a:latin typeface="Futura Condensed"/>
              </a:rPr>
              <a:t>Create a list of design elements for your dream game.</a:t>
            </a:r>
            <a:endParaRPr/>
          </a:p>
        </p:txBody>
      </p:sp>
      <p:sp>
        <p:nvSpPr>
          <p:cNvPr id="171" name="CustomShape 10"/>
          <p:cNvSpPr/>
          <p:nvPr/>
        </p:nvSpPr>
        <p:spPr>
          <a:xfrm>
            <a:off x="4007880" y="39297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72" name="Line 11"/>
          <p:cNvSpPr/>
          <p:nvPr/>
        </p:nvSpPr>
        <p:spPr>
          <a:xfrm flipV="1">
            <a:off x="4104720" y="4260600"/>
            <a:ext cx="3117240" cy="8280"/>
          </a:xfrm>
          <a:prstGeom prst="line">
            <a:avLst/>
          </a:prstGeom>
          <a:ln w="9360">
            <a:solidFill>
              <a:srgbClr val="000000"/>
            </a:solidFill>
            <a:round/>
          </a:ln>
        </p:spPr>
      </p:sp>
      <p:sp>
        <p:nvSpPr>
          <p:cNvPr id="173" name="CustomShape 12"/>
          <p:cNvSpPr/>
          <p:nvPr/>
        </p:nvSpPr>
        <p:spPr>
          <a:xfrm>
            <a:off x="4105080" y="5871240"/>
            <a:ext cx="3116880" cy="15498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the dream game lists include features of games?</a:t>
            </a:r>
            <a:endParaRPr/>
          </a:p>
          <a:p>
            <a:pPr>
              <a:lnSpc>
                <a:spcPct val="100000"/>
              </a:lnSpc>
              <a:buFont typeface="Lucida Grande"/>
              <a:buChar char="+"/>
            </a:pPr>
            <a:r>
              <a:rPr lang="fr-FR" sz="1200">
                <a:solidFill>
                  <a:srgbClr val="000000"/>
                </a:solidFill>
                <a:latin typeface="Futura Condensed"/>
              </a:rPr>
              <a:t>What design elements are similar or different from the class group list?</a:t>
            </a:r>
            <a:endParaRPr/>
          </a:p>
          <a:p>
            <a:pPr>
              <a:lnSpc>
                <a:spcPct val="100000"/>
              </a:lnSpc>
              <a:buFont typeface="Lucida Grande"/>
              <a:buChar char="+"/>
            </a:pPr>
            <a:r>
              <a:rPr lang="fr-FR" sz="1200">
                <a:solidFill>
                  <a:srgbClr val="000000"/>
                </a:solidFill>
                <a:latin typeface="Futura Condensed"/>
              </a:rPr>
              <a:t>What do the lists tell you about the kinds of games and the types of play your students enjoy?</a:t>
            </a:r>
            <a:endParaRPr/>
          </a:p>
        </p:txBody>
      </p:sp>
      <p:sp>
        <p:nvSpPr>
          <p:cNvPr id="174" name="CustomShape 13"/>
          <p:cNvSpPr/>
          <p:nvPr/>
        </p:nvSpPr>
        <p:spPr>
          <a:xfrm>
            <a:off x="4007880" y="53751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75" name="Line 14"/>
          <p:cNvSpPr/>
          <p:nvPr/>
        </p:nvSpPr>
        <p:spPr>
          <a:xfrm flipV="1">
            <a:off x="4104720" y="5706000"/>
            <a:ext cx="3117240" cy="8280"/>
          </a:xfrm>
          <a:prstGeom prst="line">
            <a:avLst/>
          </a:prstGeom>
          <a:ln w="9360">
            <a:solidFill>
              <a:srgbClr val="000000"/>
            </a:solidFill>
            <a:round/>
          </a:ln>
        </p:spPr>
      </p:sp>
      <p:sp>
        <p:nvSpPr>
          <p:cNvPr id="176" name="CustomShape 15"/>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77" name="Line 16"/>
          <p:cNvSpPr/>
          <p:nvPr/>
        </p:nvSpPr>
        <p:spPr>
          <a:xfrm flipV="1">
            <a:off x="550800" y="7968960"/>
            <a:ext cx="6671160" cy="14040"/>
          </a:xfrm>
          <a:prstGeom prst="line">
            <a:avLst/>
          </a:prstGeom>
          <a:ln w="9360">
            <a:solidFill>
              <a:srgbClr val="000000"/>
            </a:solidFill>
            <a:round/>
          </a:ln>
        </p:spPr>
      </p:sp>
      <p:sp>
        <p:nvSpPr>
          <p:cNvPr id="178" name="CustomShape 17"/>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79" name="Line 18"/>
          <p:cNvSpPr/>
          <p:nvPr/>
        </p:nvSpPr>
        <p:spPr>
          <a:xfrm>
            <a:off x="3856680" y="8086680"/>
            <a:ext cx="0" cy="1805760"/>
          </a:xfrm>
          <a:prstGeom prst="line">
            <a:avLst/>
          </a:prstGeom>
          <a:ln w="6480">
            <a:solidFill>
              <a:srgbClr val="808080"/>
            </a:solidFill>
            <a:custDash>
              <a:ds d="140000" sp="105000"/>
            </a:custDash>
            <a:round/>
          </a:ln>
        </p:spPr>
      </p:sp>
      <p:sp>
        <p:nvSpPr>
          <p:cNvPr id="180" name="CustomShape 19"/>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81" name="Line 20"/>
          <p:cNvSpPr/>
          <p:nvPr/>
        </p:nvSpPr>
        <p:spPr>
          <a:xfrm flipH="1">
            <a:off x="4401000" y="8385840"/>
            <a:ext cx="2814840" cy="0"/>
          </a:xfrm>
          <a:prstGeom prst="line">
            <a:avLst/>
          </a:prstGeom>
          <a:ln w="6480">
            <a:solidFill>
              <a:srgbClr val="000000"/>
            </a:solidFill>
            <a:custDash>
              <a:ds d="140000" sp="105000"/>
            </a:custDash>
            <a:round/>
          </a:ln>
        </p:spPr>
      </p:sp>
      <p:sp>
        <p:nvSpPr>
          <p:cNvPr id="182" name="Line 21"/>
          <p:cNvSpPr/>
          <p:nvPr/>
        </p:nvSpPr>
        <p:spPr>
          <a:xfrm flipH="1">
            <a:off x="4401000" y="8679240"/>
            <a:ext cx="2814840" cy="0"/>
          </a:xfrm>
          <a:prstGeom prst="line">
            <a:avLst/>
          </a:prstGeom>
          <a:ln w="6480">
            <a:solidFill>
              <a:srgbClr val="000000"/>
            </a:solidFill>
            <a:custDash>
              <a:ds d="140000" sp="105000"/>
            </a:custDash>
            <a:round/>
          </a:ln>
        </p:spPr>
      </p:sp>
      <p:sp>
        <p:nvSpPr>
          <p:cNvPr id="183" name="Line 22"/>
          <p:cNvSpPr/>
          <p:nvPr/>
        </p:nvSpPr>
        <p:spPr>
          <a:xfrm flipH="1">
            <a:off x="4401000" y="8975520"/>
            <a:ext cx="2820960" cy="0"/>
          </a:xfrm>
          <a:prstGeom prst="line">
            <a:avLst/>
          </a:prstGeom>
          <a:ln w="6480">
            <a:solidFill>
              <a:srgbClr val="000000"/>
            </a:solidFill>
            <a:custDash>
              <a:ds d="140000" sp="105000"/>
            </a:custDash>
            <a:round/>
          </a:ln>
        </p:spPr>
      </p:sp>
      <p:sp>
        <p:nvSpPr>
          <p:cNvPr id="184" name="Line 23"/>
          <p:cNvSpPr/>
          <p:nvPr/>
        </p:nvSpPr>
        <p:spPr>
          <a:xfrm flipH="1">
            <a:off x="4401000" y="9269280"/>
            <a:ext cx="2814840" cy="0"/>
          </a:xfrm>
          <a:prstGeom prst="line">
            <a:avLst/>
          </a:prstGeom>
          <a:ln w="6480">
            <a:solidFill>
              <a:srgbClr val="000000"/>
            </a:solidFill>
            <a:custDash>
              <a:ds d="140000" sp="105000"/>
            </a:custDash>
            <a:round/>
          </a:ln>
        </p:spPr>
      </p:sp>
      <p:sp>
        <p:nvSpPr>
          <p:cNvPr id="185" name="CustomShape 24"/>
          <p:cNvSpPr/>
          <p:nvPr/>
        </p:nvSpPr>
        <p:spPr>
          <a:xfrm>
            <a:off x="551160" y="8142840"/>
            <a:ext cx="3231000" cy="6372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Invite students to refer back to this dream game list while programming games in other Unit 4 activities.</a:t>
            </a:r>
            <a:endParaRPr/>
          </a:p>
        </p:txBody>
      </p:sp>
      <p:sp>
        <p:nvSpPr>
          <p:cNvPr id="186" name="Line 25"/>
          <p:cNvSpPr/>
          <p:nvPr/>
        </p:nvSpPr>
        <p:spPr>
          <a:xfrm>
            <a:off x="3890520" y="794160"/>
            <a:ext cx="0" cy="1123200"/>
          </a:xfrm>
          <a:prstGeom prst="line">
            <a:avLst/>
          </a:prstGeom>
          <a:ln w="3240">
            <a:solidFill>
              <a:srgbClr val="000000"/>
            </a:solidFill>
            <a:custDash>
              <a:ds d="140000" sp="105000"/>
            </a:custDash>
            <a:round/>
          </a:ln>
        </p:spPr>
      </p:sp>
      <p:sp>
        <p:nvSpPr>
          <p:cNvPr id="187" name="Line 26"/>
          <p:cNvSpPr/>
          <p:nvPr/>
        </p:nvSpPr>
        <p:spPr>
          <a:xfrm flipH="1">
            <a:off x="3669480" y="794520"/>
            <a:ext cx="221040" cy="0"/>
          </a:xfrm>
          <a:prstGeom prst="line">
            <a:avLst/>
          </a:prstGeom>
          <a:ln w="3240">
            <a:solidFill>
              <a:srgbClr val="000000"/>
            </a:solidFill>
            <a:custDash>
              <a:ds d="140000" sp="105000"/>
            </a:custDash>
            <a:round/>
          </a:ln>
        </p:spPr>
      </p:sp>
      <p:sp>
        <p:nvSpPr>
          <p:cNvPr id="188" name="Line 27"/>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189" name="Line 28"/>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190" name="CustomShape 29"/>
          <p:cNvSpPr/>
          <p:nvPr/>
        </p:nvSpPr>
        <p:spPr>
          <a:xfrm>
            <a:off x="2535480" y="16941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191" name="Picture 106" descr=""/>
          <p:cNvPicPr/>
          <p:nvPr/>
        </p:nvPicPr>
        <p:blipFill>
          <a:blip r:embed="rId1"/>
          <a:stretch>
            <a:fillRect/>
          </a:stretch>
        </p:blipFill>
        <p:spPr>
          <a:xfrm>
            <a:off x="2279160" y="1754280"/>
            <a:ext cx="323640" cy="323640"/>
          </a:xfrm>
          <a:prstGeom prst="rect">
            <a:avLst/>
          </a:prstGeom>
          <a:ln>
            <a:noFill/>
          </a:ln>
        </p:spPr>
      </p:pic>
      <p:pic>
        <p:nvPicPr>
          <p:cNvPr id="192" name="Picture 4" descr=""/>
          <p:cNvPicPr/>
          <p:nvPr/>
        </p:nvPicPr>
        <p:blipFill>
          <a:blip r:embed="rId2"/>
          <a:stretch>
            <a:fillRect/>
          </a:stretch>
        </p:blipFill>
        <p:spPr>
          <a:xfrm>
            <a:off x="551160" y="0"/>
            <a:ext cx="493560" cy="2791440"/>
          </a:xfrm>
          <a:prstGeom prst="rect">
            <a:avLst/>
          </a:prstGeom>
          <a:ln>
            <a:noFill/>
          </a:ln>
        </p:spPr>
      </p:pic>
      <p:sp>
        <p:nvSpPr>
          <p:cNvPr id="193" name="CustomShape 30"/>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
        <p:nvSpPr>
          <p:cNvPr id="194" name="CustomShape 31"/>
          <p:cNvSpPr/>
          <p:nvPr/>
        </p:nvSpPr>
        <p:spPr>
          <a:xfrm>
            <a:off x="551160" y="2542320"/>
            <a:ext cx="479160" cy="243720"/>
          </a:xfrm>
          <a:prstGeom prst="triangle">
            <a:avLst>
              <a:gd name="adj" fmla="val 51144"/>
            </a:avLst>
          </a:prstGeom>
          <a:solidFill>
            <a:srgbClr val="ffffff"/>
          </a:solidFill>
          <a:ln w="9360">
            <a:solidFill>
              <a:srgbClr val="ffffff"/>
            </a:solidFill>
            <a:round/>
          </a:ln>
        </p:spPr>
      </p:sp>
      <p:sp>
        <p:nvSpPr>
          <p:cNvPr id="195" name="TextShape 32"/>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74</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6" name="Picture 1" descr=""/>
          <p:cNvPicPr/>
          <p:nvPr/>
        </p:nvPicPr>
        <p:blipFill>
          <a:blip r:embed="rId1"/>
          <a:stretch>
            <a:fillRect/>
          </a:stretch>
        </p:blipFill>
        <p:spPr>
          <a:xfrm>
            <a:off x="0" y="0"/>
            <a:ext cx="7772040" cy="100580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7" name="CustomShape 1"/>
          <p:cNvSpPr/>
          <p:nvPr/>
        </p:nvSpPr>
        <p:spPr>
          <a:xfrm>
            <a:off x="550440" y="3328560"/>
            <a:ext cx="3231000" cy="58395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 this activity, students will create a starter game project that can be revisited and extended during the Score, Extensions, and Interactions activities. Optionally, show the Maze, Pong, and Scrolling example starter projects, and have the Maze, Pong, and Scrolling handouts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Choose one game project to facilitate as a class or let students choose which game they want to create: maze, pong, or scrolling. Give students time to start building their games or let them remix one of the starter projects.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get feedback on their games-in-progress. We suggest the feedback fair activity: half of the students stay in their seats with their projects open while the other half walks around exploring projects, asking questions, and giving feedback, then switch sides. Optionally, have students add their final game projects to the Games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respond to the reflection prompts in their design journals or in a group discussion.</a:t>
            </a:r>
            <a:endParaRPr/>
          </a:p>
        </p:txBody>
      </p:sp>
      <p:sp>
        <p:nvSpPr>
          <p:cNvPr id="198" name="CustomShape 2"/>
          <p:cNvSpPr/>
          <p:nvPr/>
        </p:nvSpPr>
        <p:spPr>
          <a:xfrm>
            <a:off x="45720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99" name="Line 3"/>
          <p:cNvSpPr/>
          <p:nvPr/>
        </p:nvSpPr>
        <p:spPr>
          <a:xfrm flipV="1">
            <a:off x="550080" y="3163320"/>
            <a:ext cx="3231360" cy="8640"/>
          </a:xfrm>
          <a:prstGeom prst="line">
            <a:avLst/>
          </a:prstGeom>
          <a:ln w="9360">
            <a:solidFill>
              <a:srgbClr val="000000"/>
            </a:solidFill>
            <a:round/>
          </a:ln>
        </p:spPr>
      </p:sp>
      <p:sp>
        <p:nvSpPr>
          <p:cNvPr id="200" name="CustomShape 4"/>
          <p:cNvSpPr/>
          <p:nvPr/>
        </p:nvSpPr>
        <p:spPr>
          <a:xfrm>
            <a:off x="4214520" y="795240"/>
            <a:ext cx="2999520" cy="212796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develop greater fluency with computational concepts (conditionals, operators, data) and practices (experimenting and iterating, testing and debugging, reusing and remixing, abstracting and modularizing) by working on a self-directed game project</a:t>
            </a:r>
            <a:endParaRPr/>
          </a:p>
        </p:txBody>
      </p:sp>
      <p:sp>
        <p:nvSpPr>
          <p:cNvPr id="201" name="CustomShape 5"/>
          <p:cNvSpPr/>
          <p:nvPr/>
        </p:nvSpPr>
        <p:spPr>
          <a:xfrm>
            <a:off x="4105080" y="3328560"/>
            <a:ext cx="3116880" cy="31924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Maze handout</a:t>
            </a:r>
            <a:endParaRPr/>
          </a:p>
          <a:p>
            <a:pPr>
              <a:lnSpc>
                <a:spcPct val="100000"/>
              </a:lnSpc>
              <a:buFont typeface="Wingdings" charset="2"/>
              <a:buChar char=""/>
            </a:pPr>
            <a:r>
              <a:rPr lang="fr-FR" sz="1200">
                <a:solidFill>
                  <a:srgbClr val="000000"/>
                </a:solidFill>
                <a:latin typeface="Futura Condensed"/>
              </a:rPr>
              <a:t>Maze </a:t>
            </a:r>
            <a:r>
              <a:rPr lang="fr-FR" sz="1200">
                <a:solidFill>
                  <a:srgbClr val="000000"/>
                </a:solidFill>
                <a:latin typeface="Futura Condensed"/>
              </a:rPr>
              <a:t>example starter project</a:t>
            </a:r>
            <a:r>
              <a:rPr lang="fr-FR" sz="1200">
                <a:solidFill>
                  <a:srgbClr val="000000"/>
                </a:solidFill>
                <a:latin typeface="Futura Condensed"/>
              </a:rPr>
              <a:t>
</a:t>
            </a:r>
            <a:r>
              <a:rPr lang="fr-FR" sz="1200">
                <a:solidFill>
                  <a:srgbClr val="000000"/>
                </a:solidFill>
                <a:latin typeface="Futura Condensed"/>
              </a:rPr>
              <a:t>http://scratch.mit.edu/projects/11414041</a:t>
            </a:r>
            <a:endParaRPr/>
          </a:p>
          <a:p>
            <a:pPr>
              <a:lnSpc>
                <a:spcPct val="100000"/>
              </a:lnSpc>
              <a:buFont typeface="Wingdings" charset="2"/>
              <a:buChar char=""/>
            </a:pPr>
            <a:r>
              <a:rPr lang="fr-FR" sz="1200">
                <a:solidFill>
                  <a:srgbClr val="000000"/>
                </a:solidFill>
                <a:latin typeface="Futura Condensed"/>
              </a:rPr>
              <a:t>Pong handout</a:t>
            </a:r>
            <a:endParaRPr/>
          </a:p>
          <a:p>
            <a:pPr>
              <a:lnSpc>
                <a:spcPct val="100000"/>
              </a:lnSpc>
              <a:buFont typeface="Wingdings" charset="2"/>
              <a:buChar char=""/>
            </a:pPr>
            <a:r>
              <a:rPr lang="fr-FR" sz="1200">
                <a:solidFill>
                  <a:srgbClr val="000000"/>
                </a:solidFill>
                <a:latin typeface="Futura Condensed"/>
              </a:rPr>
              <a:t>Pong </a:t>
            </a:r>
            <a:r>
              <a:rPr lang="fr-FR" sz="1200">
                <a:solidFill>
                  <a:srgbClr val="000000"/>
                </a:solidFill>
                <a:latin typeface="Futura Condensed"/>
              </a:rPr>
              <a:t>example starter project</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http://scratch.mit.edu/projects/10128515</a:t>
            </a:r>
            <a:endParaRPr/>
          </a:p>
          <a:p>
            <a:pPr>
              <a:lnSpc>
                <a:spcPct val="100000"/>
              </a:lnSpc>
              <a:buFont typeface="Wingdings" charset="2"/>
              <a:buChar char=""/>
            </a:pPr>
            <a:r>
              <a:rPr lang="fr-FR" sz="1200">
                <a:solidFill>
                  <a:srgbClr val="000000"/>
                </a:solidFill>
                <a:latin typeface="Futura Condensed"/>
              </a:rPr>
              <a:t>Scrolling handout</a:t>
            </a:r>
            <a:endParaRPr/>
          </a:p>
          <a:p>
            <a:pPr>
              <a:lnSpc>
                <a:spcPct val="100000"/>
              </a:lnSpc>
              <a:buFont typeface="Wingdings" charset="2"/>
              <a:buChar char=""/>
            </a:pPr>
            <a:r>
              <a:rPr lang="fr-FR" sz="1200">
                <a:solidFill>
                  <a:srgbClr val="000000"/>
                </a:solidFill>
                <a:latin typeface="Futura Condensed"/>
              </a:rPr>
              <a:t>Scrolling example </a:t>
            </a:r>
            <a:r>
              <a:rPr lang="fr-FR" sz="1200">
                <a:solidFill>
                  <a:srgbClr val="000000"/>
                </a:solidFill>
                <a:latin typeface="Futura Condensed"/>
              </a:rPr>
              <a:t>starter project</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http://scratch.mit.edu/projects/22162012</a:t>
            </a:r>
            <a:endParaRPr/>
          </a:p>
          <a:p>
            <a:pPr>
              <a:lnSpc>
                <a:spcPct val="100000"/>
              </a:lnSpc>
              <a:buFont typeface="Wingdings" charset="2"/>
              <a:buChar char=""/>
            </a:pPr>
            <a:r>
              <a:rPr lang="fr-FR" sz="1200">
                <a:solidFill>
                  <a:srgbClr val="000000"/>
                </a:solidFill>
                <a:latin typeface="Futura Condensed"/>
              </a:rPr>
              <a:t>Games studio</a:t>
            </a:r>
            <a:r>
              <a:rPr lang="fr-FR" sz="1200">
                <a:solidFill>
                  <a:srgbClr val="000000"/>
                </a:solidFill>
                <a:latin typeface="Futura Condensed"/>
              </a:rPr>
              <a:t>
</a:t>
            </a:r>
            <a:r>
              <a:rPr lang="fr-FR" sz="1200">
                <a:solidFill>
                  <a:srgbClr val="000000"/>
                </a:solidFill>
                <a:latin typeface="Futura Condensed"/>
              </a:rPr>
              <a:t>http://scratch.mit.edu/studios/487504</a:t>
            </a:r>
            <a:endParaRPr/>
          </a:p>
        </p:txBody>
      </p:sp>
      <p:sp>
        <p:nvSpPr>
          <p:cNvPr id="202" name="CustomShape 6"/>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03" name="Line 7"/>
          <p:cNvSpPr/>
          <p:nvPr/>
        </p:nvSpPr>
        <p:spPr>
          <a:xfrm flipV="1">
            <a:off x="4104720" y="3163320"/>
            <a:ext cx="3117240" cy="8640"/>
          </a:xfrm>
          <a:prstGeom prst="line">
            <a:avLst/>
          </a:prstGeom>
          <a:ln w="9360">
            <a:solidFill>
              <a:srgbClr val="000000"/>
            </a:solidFill>
            <a:round/>
          </a:ln>
        </p:spPr>
      </p:sp>
      <p:sp>
        <p:nvSpPr>
          <p:cNvPr id="204" name="CustomShape 8"/>
          <p:cNvSpPr/>
          <p:nvPr/>
        </p:nvSpPr>
        <p:spPr>
          <a:xfrm>
            <a:off x="4105080" y="606564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challenging about designing your game?</a:t>
            </a:r>
            <a:endParaRPr/>
          </a:p>
          <a:p>
            <a:pPr>
              <a:lnSpc>
                <a:spcPct val="100000"/>
              </a:lnSpc>
              <a:buFont typeface="Lucida Grande"/>
              <a:buChar char="+"/>
            </a:pPr>
            <a:r>
              <a:rPr lang="fr-FR" sz="1200">
                <a:solidFill>
                  <a:srgbClr val="000000"/>
                </a:solidFill>
                <a:latin typeface="Futura Condensed"/>
              </a:rPr>
              <a:t>What are you proud of?</a:t>
            </a:r>
            <a:endParaRPr/>
          </a:p>
        </p:txBody>
      </p:sp>
      <p:sp>
        <p:nvSpPr>
          <p:cNvPr id="205" name="CustomShape 9"/>
          <p:cNvSpPr/>
          <p:nvPr/>
        </p:nvSpPr>
        <p:spPr>
          <a:xfrm>
            <a:off x="4007880" y="55699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06" name="Line 10"/>
          <p:cNvSpPr/>
          <p:nvPr/>
        </p:nvSpPr>
        <p:spPr>
          <a:xfrm flipV="1">
            <a:off x="4104720" y="5900400"/>
            <a:ext cx="3117240" cy="8640"/>
          </a:xfrm>
          <a:prstGeom prst="line">
            <a:avLst/>
          </a:prstGeom>
          <a:ln w="9360">
            <a:solidFill>
              <a:srgbClr val="000000"/>
            </a:solidFill>
            <a:round/>
          </a:ln>
        </p:spPr>
      </p:sp>
      <p:sp>
        <p:nvSpPr>
          <p:cNvPr id="207" name="CustomShape 11"/>
          <p:cNvSpPr/>
          <p:nvPr/>
        </p:nvSpPr>
        <p:spPr>
          <a:xfrm>
            <a:off x="4105080" y="7132320"/>
            <a:ext cx="3116880" cy="4546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games include conditionals, operators, and data?</a:t>
            </a:r>
            <a:endParaRPr/>
          </a:p>
        </p:txBody>
      </p:sp>
      <p:sp>
        <p:nvSpPr>
          <p:cNvPr id="208" name="CustomShape 12"/>
          <p:cNvSpPr/>
          <p:nvPr/>
        </p:nvSpPr>
        <p:spPr>
          <a:xfrm>
            <a:off x="4007880" y="66366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09" name="Line 13"/>
          <p:cNvSpPr/>
          <p:nvPr/>
        </p:nvSpPr>
        <p:spPr>
          <a:xfrm flipV="1">
            <a:off x="4104720" y="6967440"/>
            <a:ext cx="3117240" cy="8280"/>
          </a:xfrm>
          <a:prstGeom prst="line">
            <a:avLst/>
          </a:prstGeom>
          <a:ln w="9360">
            <a:solidFill>
              <a:srgbClr val="000000"/>
            </a:solidFill>
            <a:round/>
          </a:ln>
        </p:spPr>
      </p:sp>
      <p:sp>
        <p:nvSpPr>
          <p:cNvPr id="210" name="CustomShape 14"/>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11" name="Line 15"/>
          <p:cNvSpPr/>
          <p:nvPr/>
        </p:nvSpPr>
        <p:spPr>
          <a:xfrm flipV="1">
            <a:off x="550800" y="7968960"/>
            <a:ext cx="6671160" cy="14040"/>
          </a:xfrm>
          <a:prstGeom prst="line">
            <a:avLst/>
          </a:prstGeom>
          <a:ln w="9360">
            <a:solidFill>
              <a:srgbClr val="000000"/>
            </a:solidFill>
            <a:round/>
          </a:ln>
        </p:spPr>
      </p:sp>
      <p:sp>
        <p:nvSpPr>
          <p:cNvPr id="212" name="CustomShape 16"/>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13" name="Line 17"/>
          <p:cNvSpPr/>
          <p:nvPr/>
        </p:nvSpPr>
        <p:spPr>
          <a:xfrm>
            <a:off x="3856680" y="8086680"/>
            <a:ext cx="0" cy="1805760"/>
          </a:xfrm>
          <a:prstGeom prst="line">
            <a:avLst/>
          </a:prstGeom>
          <a:ln w="6480">
            <a:solidFill>
              <a:srgbClr val="808080"/>
            </a:solidFill>
            <a:custDash>
              <a:ds d="140000" sp="105000"/>
            </a:custDash>
            <a:round/>
          </a:ln>
        </p:spPr>
      </p:sp>
      <p:sp>
        <p:nvSpPr>
          <p:cNvPr id="214" name="CustomShape 18"/>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15" name="Line 19"/>
          <p:cNvSpPr/>
          <p:nvPr/>
        </p:nvSpPr>
        <p:spPr>
          <a:xfrm flipH="1">
            <a:off x="4401000" y="8385840"/>
            <a:ext cx="2814840" cy="0"/>
          </a:xfrm>
          <a:prstGeom prst="line">
            <a:avLst/>
          </a:prstGeom>
          <a:ln w="6480">
            <a:solidFill>
              <a:srgbClr val="000000"/>
            </a:solidFill>
            <a:custDash>
              <a:ds d="140000" sp="105000"/>
            </a:custDash>
            <a:round/>
          </a:ln>
        </p:spPr>
      </p:sp>
      <p:sp>
        <p:nvSpPr>
          <p:cNvPr id="216" name="Line 20"/>
          <p:cNvSpPr/>
          <p:nvPr/>
        </p:nvSpPr>
        <p:spPr>
          <a:xfrm flipH="1">
            <a:off x="4401000" y="8679240"/>
            <a:ext cx="2814840" cy="0"/>
          </a:xfrm>
          <a:prstGeom prst="line">
            <a:avLst/>
          </a:prstGeom>
          <a:ln w="6480">
            <a:solidFill>
              <a:srgbClr val="000000"/>
            </a:solidFill>
            <a:custDash>
              <a:ds d="140000" sp="105000"/>
            </a:custDash>
            <a:round/>
          </a:ln>
        </p:spPr>
      </p:sp>
      <p:sp>
        <p:nvSpPr>
          <p:cNvPr id="217" name="Line 21"/>
          <p:cNvSpPr/>
          <p:nvPr/>
        </p:nvSpPr>
        <p:spPr>
          <a:xfrm flipH="1">
            <a:off x="4401000" y="8975520"/>
            <a:ext cx="2820960" cy="0"/>
          </a:xfrm>
          <a:prstGeom prst="line">
            <a:avLst/>
          </a:prstGeom>
          <a:ln w="6480">
            <a:solidFill>
              <a:srgbClr val="000000"/>
            </a:solidFill>
            <a:custDash>
              <a:ds d="140000" sp="105000"/>
            </a:custDash>
            <a:round/>
          </a:ln>
        </p:spPr>
      </p:sp>
      <p:sp>
        <p:nvSpPr>
          <p:cNvPr id="218" name="Line 22"/>
          <p:cNvSpPr/>
          <p:nvPr/>
        </p:nvSpPr>
        <p:spPr>
          <a:xfrm flipH="1">
            <a:off x="4401000" y="9269280"/>
            <a:ext cx="2814840" cy="0"/>
          </a:xfrm>
          <a:prstGeom prst="line">
            <a:avLst/>
          </a:prstGeom>
          <a:ln w="6480">
            <a:solidFill>
              <a:srgbClr val="000000"/>
            </a:solidFill>
            <a:custDash>
              <a:ds d="140000" sp="105000"/>
            </a:custDash>
            <a:round/>
          </a:ln>
        </p:spPr>
      </p:sp>
      <p:sp>
        <p:nvSpPr>
          <p:cNvPr id="219" name="CustomShape 23"/>
          <p:cNvSpPr/>
          <p:nvPr/>
        </p:nvSpPr>
        <p:spPr>
          <a:xfrm>
            <a:off x="551160" y="8142840"/>
            <a:ext cx="3231000" cy="20973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To celebrate and share final game creations, we recommend hosting an Arcade Day. Final game projects are placed in presentation mode; students walk around and play each other’s games.</a:t>
            </a:r>
            <a:endParaRPr/>
          </a:p>
          <a:p>
            <a:pPr>
              <a:lnSpc>
                <a:spcPct val="100000"/>
              </a:lnSpc>
              <a:buFont typeface="Lucida Grande"/>
              <a:buChar char="+"/>
            </a:pPr>
            <a:r>
              <a:rPr lang="fr-FR" sz="1200">
                <a:solidFill>
                  <a:srgbClr val="000000"/>
                </a:solidFill>
                <a:latin typeface="Futura Condensed"/>
              </a:rPr>
              <a:t>The Scrolling game option introduces cloning. Help students learn more about the cloning blocks with the Cloning handout from Unit 5 Advanced Features.</a:t>
            </a:r>
            <a:endParaRPr/>
          </a:p>
        </p:txBody>
      </p:sp>
      <p:sp>
        <p:nvSpPr>
          <p:cNvPr id="220" name="CustomShape 24"/>
          <p:cNvSpPr/>
          <p:nvPr/>
        </p:nvSpPr>
        <p:spPr>
          <a:xfrm>
            <a:off x="2527920" y="16923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221" name="Picture 80" descr=""/>
          <p:cNvPicPr/>
          <p:nvPr/>
        </p:nvPicPr>
        <p:blipFill>
          <a:blip r:embed="rId1"/>
          <a:srcRect l="0" t="17494" r="0" b="0"/>
          <a:stretch>
            <a:fillRect/>
          </a:stretch>
        </p:blipFill>
        <p:spPr>
          <a:xfrm>
            <a:off x="2270880" y="1808280"/>
            <a:ext cx="324360" cy="267480"/>
          </a:xfrm>
          <a:prstGeom prst="rect">
            <a:avLst/>
          </a:prstGeom>
          <a:ln>
            <a:noFill/>
          </a:ln>
        </p:spPr>
      </p:pic>
      <p:sp>
        <p:nvSpPr>
          <p:cNvPr id="222" name="Line 25"/>
          <p:cNvSpPr/>
          <p:nvPr/>
        </p:nvSpPr>
        <p:spPr>
          <a:xfrm>
            <a:off x="3882960" y="794160"/>
            <a:ext cx="0" cy="1123200"/>
          </a:xfrm>
          <a:prstGeom prst="line">
            <a:avLst/>
          </a:prstGeom>
          <a:ln w="3240">
            <a:solidFill>
              <a:srgbClr val="000000"/>
            </a:solidFill>
            <a:custDash>
              <a:ds d="140000" sp="105000"/>
            </a:custDash>
            <a:round/>
          </a:ln>
        </p:spPr>
      </p:sp>
      <p:sp>
        <p:nvSpPr>
          <p:cNvPr id="223" name="Line 26"/>
          <p:cNvSpPr/>
          <p:nvPr/>
        </p:nvSpPr>
        <p:spPr>
          <a:xfrm flipH="1">
            <a:off x="3661920" y="794520"/>
            <a:ext cx="221040" cy="0"/>
          </a:xfrm>
          <a:prstGeom prst="line">
            <a:avLst/>
          </a:prstGeom>
          <a:ln w="3240">
            <a:solidFill>
              <a:srgbClr val="000000"/>
            </a:solidFill>
            <a:custDash>
              <a:ds d="140000" sp="105000"/>
            </a:custDash>
            <a:round/>
          </a:ln>
        </p:spPr>
      </p:sp>
      <p:sp>
        <p:nvSpPr>
          <p:cNvPr id="224" name="Line 27"/>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225" name="Line 28"/>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226" name="CustomShape 29"/>
          <p:cNvSpPr/>
          <p:nvPr/>
        </p:nvSpPr>
        <p:spPr>
          <a:xfrm>
            <a:off x="1300680" y="647640"/>
            <a:ext cx="2318760" cy="1217880"/>
          </a:xfrm>
          <a:prstGeom prst="rect">
            <a:avLst/>
          </a:prstGeom>
          <a:noFill/>
          <a:ln>
            <a:noFill/>
          </a:ln>
        </p:spPr>
        <p:txBody>
          <a:bodyPr lIns="90000" rIns="90000" tIns="45000" bIns="45000"/>
          <a:p>
            <a:pPr>
              <a:lnSpc>
                <a:spcPct val="100000"/>
              </a:lnSpc>
            </a:pPr>
            <a:r>
              <a:rPr lang="fr-FR" sz="3700">
                <a:solidFill>
                  <a:srgbClr val="000000"/>
                </a:solidFill>
                <a:latin typeface="Futura Condensed"/>
              </a:rPr>
              <a:t>STARTER GAMES</a:t>
            </a:r>
            <a:endParaRPr/>
          </a:p>
        </p:txBody>
      </p:sp>
      <p:sp>
        <p:nvSpPr>
          <p:cNvPr id="227"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76</a:t>
            </a:r>
            <a:endParaRPr/>
          </a:p>
        </p:txBody>
      </p:sp>
      <p:pic>
        <p:nvPicPr>
          <p:cNvPr id="228" name="Picture 45" descr=""/>
          <p:cNvPicPr/>
          <p:nvPr/>
        </p:nvPicPr>
        <p:blipFill>
          <a:blip r:embed="rId2"/>
          <a:stretch>
            <a:fillRect/>
          </a:stretch>
        </p:blipFill>
        <p:spPr>
          <a:xfrm>
            <a:off x="551160" y="0"/>
            <a:ext cx="493560" cy="2791440"/>
          </a:xfrm>
          <a:prstGeom prst="rect">
            <a:avLst/>
          </a:prstGeom>
          <a:ln>
            <a:noFill/>
          </a:ln>
        </p:spPr>
      </p:pic>
      <p:sp>
        <p:nvSpPr>
          <p:cNvPr id="229"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0" name="Picture 1" descr=""/>
          <p:cNvPicPr/>
          <p:nvPr/>
        </p:nvPicPr>
        <p:blipFill>
          <a:blip r:embed="rId1"/>
          <a:stretch>
            <a:fillRect/>
          </a:stretch>
        </p:blipFill>
        <p:spPr>
          <a:xfrm>
            <a:off x="3575520" y="760680"/>
            <a:ext cx="3700080" cy="2750760"/>
          </a:xfrm>
          <a:prstGeom prst="rect">
            <a:avLst/>
          </a:prstGeom>
          <a:ln>
            <a:solidFill>
              <a:srgbClr val="000000"/>
            </a:solidFill>
          </a:ln>
        </p:spPr>
      </p:pic>
      <p:sp>
        <p:nvSpPr>
          <p:cNvPr id="231" name="CustomShape 1"/>
          <p:cNvSpPr/>
          <p:nvPr/>
        </p:nvSpPr>
        <p:spPr>
          <a:xfrm>
            <a:off x="538560" y="1437840"/>
            <a:ext cx="215856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USE SCRATCH TO BUILD AN INTERACTIVE GAME?</a:t>
            </a:r>
            <a:endParaRPr/>
          </a:p>
        </p:txBody>
      </p:sp>
      <p:sp>
        <p:nvSpPr>
          <p:cNvPr id="232" name="CustomShape 2"/>
          <p:cNvSpPr/>
          <p:nvPr/>
        </p:nvSpPr>
        <p:spPr>
          <a:xfrm>
            <a:off x="444600" y="2211120"/>
            <a:ext cx="2348280" cy="15498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create a game. This game includes interactions between sprites, score, and levels. You move a sprite from the start of a maze to the end without touching the walls.</a:t>
            </a:r>
            <a:endParaRPr/>
          </a:p>
        </p:txBody>
      </p:sp>
      <p:sp>
        <p:nvSpPr>
          <p:cNvPr id="233" name="CustomShape 3"/>
          <p:cNvSpPr/>
          <p:nvPr/>
        </p:nvSpPr>
        <p:spPr>
          <a:xfrm>
            <a:off x="457200" y="584640"/>
            <a:ext cx="2815560" cy="913320"/>
          </a:xfrm>
          <a:prstGeom prst="rect">
            <a:avLst/>
          </a:prstGeom>
          <a:noFill/>
          <a:ln>
            <a:noFill/>
          </a:ln>
        </p:spPr>
        <p:txBody>
          <a:bodyPr lIns="90000" rIns="90000" tIns="45000" bIns="45000"/>
          <a:p>
            <a:pPr>
              <a:lnSpc>
                <a:spcPct val="100000"/>
              </a:lnSpc>
            </a:pPr>
            <a:r>
              <a:rPr lang="fr-FR" sz="5400">
                <a:solidFill>
                  <a:srgbClr val="000000"/>
                </a:solidFill>
                <a:latin typeface="Futura Condensed"/>
              </a:rPr>
              <a:t>MAZE</a:t>
            </a:r>
            <a:endParaRPr/>
          </a:p>
        </p:txBody>
      </p:sp>
      <p:sp>
        <p:nvSpPr>
          <p:cNvPr id="234" name="CustomShape 4"/>
          <p:cNvSpPr/>
          <p:nvPr/>
        </p:nvSpPr>
        <p:spPr>
          <a:xfrm>
            <a:off x="2499840" y="3075480"/>
            <a:ext cx="722160" cy="360"/>
          </a:xfrm>
          <a:prstGeom prst="straightConnector1">
            <a:avLst/>
          </a:prstGeom>
          <a:noFill/>
          <a:ln w="12600">
            <a:solidFill>
              <a:srgbClr val="000000"/>
            </a:solidFill>
            <a:custDash>
              <a:ds d="140000" sp="105000"/>
            </a:custDash>
            <a:round/>
            <a:tailEnd len="med" type="triangle" w="med"/>
          </a:ln>
        </p:spPr>
      </p:sp>
      <p:pic>
        <p:nvPicPr>
          <p:cNvPr id="235" name="Picture 176" descr=""/>
          <p:cNvPicPr/>
          <p:nvPr/>
        </p:nvPicPr>
        <p:blipFill>
          <a:blip r:embed="rId2"/>
          <a:stretch>
            <a:fillRect/>
          </a:stretch>
        </p:blipFill>
        <p:spPr>
          <a:xfrm>
            <a:off x="1751760" y="8484840"/>
            <a:ext cx="1095480" cy="1288440"/>
          </a:xfrm>
          <a:prstGeom prst="rect">
            <a:avLst/>
          </a:prstGeom>
          <a:ln>
            <a:noFill/>
          </a:ln>
        </p:spPr>
      </p:pic>
      <p:pic>
        <p:nvPicPr>
          <p:cNvPr id="236" name="Picture 175" descr=""/>
          <p:cNvPicPr/>
          <p:nvPr/>
        </p:nvPicPr>
        <p:blipFill>
          <a:blip r:embed="rId3"/>
          <a:stretch>
            <a:fillRect/>
          </a:stretch>
        </p:blipFill>
        <p:spPr>
          <a:xfrm>
            <a:off x="4163760" y="8692920"/>
            <a:ext cx="1261440" cy="1045440"/>
          </a:xfrm>
          <a:prstGeom prst="rect">
            <a:avLst/>
          </a:prstGeom>
          <a:ln>
            <a:noFill/>
          </a:ln>
        </p:spPr>
      </p:pic>
      <p:pic>
        <p:nvPicPr>
          <p:cNvPr id="237" name="Picture 178" descr=""/>
          <p:cNvPicPr/>
          <p:nvPr/>
        </p:nvPicPr>
        <p:blipFill>
          <a:blip r:embed="rId4"/>
          <a:srcRect l="0" t="69963" r="0" b="0"/>
          <a:stretch>
            <a:fillRect/>
          </a:stretch>
        </p:blipFill>
        <p:spPr>
          <a:xfrm>
            <a:off x="4214160" y="8522280"/>
            <a:ext cx="1080000" cy="196560"/>
          </a:xfrm>
          <a:prstGeom prst="rect">
            <a:avLst/>
          </a:prstGeom>
          <a:ln>
            <a:noFill/>
          </a:ln>
        </p:spPr>
      </p:pic>
      <p:pic>
        <p:nvPicPr>
          <p:cNvPr id="238" name="Picture 186" descr=""/>
          <p:cNvPicPr/>
          <p:nvPr/>
        </p:nvPicPr>
        <p:blipFill>
          <a:blip r:embed="rId5"/>
          <a:stretch>
            <a:fillRect/>
          </a:stretch>
        </p:blipFill>
        <p:spPr>
          <a:xfrm>
            <a:off x="355320" y="8498880"/>
            <a:ext cx="1306440" cy="1258200"/>
          </a:xfrm>
          <a:prstGeom prst="rect">
            <a:avLst/>
          </a:prstGeom>
          <a:ln>
            <a:noFill/>
          </a:ln>
        </p:spPr>
      </p:pic>
      <p:sp>
        <p:nvSpPr>
          <p:cNvPr id="239" name="CustomShape 5"/>
          <p:cNvSpPr/>
          <p:nvPr/>
        </p:nvSpPr>
        <p:spPr>
          <a:xfrm>
            <a:off x="5380560" y="7673760"/>
            <a:ext cx="2873880" cy="36468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240" name="CustomShape 6"/>
          <p:cNvSpPr/>
          <p:nvPr/>
        </p:nvSpPr>
        <p:spPr>
          <a:xfrm>
            <a:off x="5136120" y="7894440"/>
            <a:ext cx="287388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41" name="CustomShape 7"/>
          <p:cNvSpPr/>
          <p:nvPr/>
        </p:nvSpPr>
        <p:spPr>
          <a:xfrm>
            <a:off x="0" y="7871040"/>
            <a:ext cx="7772040" cy="410040"/>
          </a:xfrm>
          <a:prstGeom prst="rect">
            <a:avLst/>
          </a:prstGeom>
          <a:solidFill>
            <a:srgbClr val="50ab06"/>
          </a:solidFill>
          <a:ln w="9360">
            <a:noFill/>
          </a:ln>
        </p:spPr>
      </p:sp>
      <p:sp>
        <p:nvSpPr>
          <p:cNvPr id="242" name="CustomShape 8"/>
          <p:cNvSpPr/>
          <p:nvPr/>
        </p:nvSpPr>
        <p:spPr>
          <a:xfrm>
            <a:off x="2499840" y="8077680"/>
            <a:ext cx="380520" cy="325800"/>
          </a:xfrm>
          <a:prstGeom prst="diamond">
            <a:avLst/>
          </a:prstGeom>
          <a:solidFill>
            <a:srgbClr val="50ab06"/>
          </a:solidFill>
          <a:ln w="9360">
            <a:noFill/>
          </a:ln>
        </p:spPr>
      </p:sp>
      <p:sp>
        <p:nvSpPr>
          <p:cNvPr id="243" name="CustomShape 9"/>
          <p:cNvSpPr/>
          <p:nvPr/>
        </p:nvSpPr>
        <p:spPr>
          <a:xfrm>
            <a:off x="6386040" y="8066160"/>
            <a:ext cx="380520" cy="325800"/>
          </a:xfrm>
          <a:prstGeom prst="diamond">
            <a:avLst/>
          </a:prstGeom>
          <a:solidFill>
            <a:srgbClr val="50ab06"/>
          </a:solidFill>
          <a:ln w="9360">
            <a:noFill/>
          </a:ln>
        </p:spPr>
      </p:sp>
      <p:sp>
        <p:nvSpPr>
          <p:cNvPr id="244" name="CustomShape 10"/>
          <p:cNvSpPr/>
          <p:nvPr/>
        </p:nvSpPr>
        <p:spPr>
          <a:xfrm>
            <a:off x="0" y="7879320"/>
            <a:ext cx="548604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245" name="CustomShape 11"/>
          <p:cNvSpPr/>
          <p:nvPr/>
        </p:nvSpPr>
        <p:spPr>
          <a:xfrm>
            <a:off x="5486400" y="7884720"/>
            <a:ext cx="228564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46" name="Line 12"/>
          <p:cNvSpPr/>
          <p:nvPr/>
        </p:nvSpPr>
        <p:spPr>
          <a:xfrm>
            <a:off x="5486400" y="8403480"/>
            <a:ext cx="0" cy="1527840"/>
          </a:xfrm>
          <a:prstGeom prst="line">
            <a:avLst/>
          </a:prstGeom>
          <a:ln w="6480">
            <a:solidFill>
              <a:srgbClr val="808080"/>
            </a:solidFill>
            <a:custDash>
              <a:ds d="140000" sp="105000"/>
            </a:custDash>
            <a:round/>
          </a:ln>
        </p:spPr>
      </p:sp>
      <p:sp>
        <p:nvSpPr>
          <p:cNvPr id="247" name="CustomShape 13"/>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48" name="CustomShape 14"/>
          <p:cNvSpPr/>
          <p:nvPr/>
        </p:nvSpPr>
        <p:spPr>
          <a:xfrm>
            <a:off x="428400" y="4232880"/>
            <a:ext cx="2884680" cy="12211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Draw a maze-like background and use different colors for the walls and end-of-maze marker.</a:t>
            </a:r>
            <a:endParaRPr/>
          </a:p>
          <a:p>
            <a:pPr>
              <a:lnSpc>
                <a:spcPct val="130000"/>
              </a:lnSpc>
              <a:buFont typeface="Wingdings" charset="2"/>
              <a:buChar char=""/>
            </a:pPr>
            <a:r>
              <a:rPr lang="fr-FR" sz="1200">
                <a:solidFill>
                  <a:srgbClr val="000000"/>
                </a:solidFill>
                <a:latin typeface="Futura Condensed"/>
              </a:rPr>
              <a:t>Add a sprite.</a:t>
            </a:r>
            <a:endParaRPr/>
          </a:p>
          <a:p>
            <a:pPr>
              <a:lnSpc>
                <a:spcPct val="130000"/>
              </a:lnSpc>
              <a:buFont typeface="Wingdings" charset="2"/>
              <a:buChar char=""/>
            </a:pPr>
            <a:r>
              <a:rPr lang="fr-FR" sz="1200">
                <a:solidFill>
                  <a:srgbClr val="000000"/>
                </a:solidFill>
                <a:latin typeface="Futura Condensed"/>
              </a:rPr>
              <a:t>Make your game interactive!</a:t>
            </a:r>
            <a:endParaRPr/>
          </a:p>
        </p:txBody>
      </p:sp>
      <p:sp>
        <p:nvSpPr>
          <p:cNvPr id="249" name="Line 15"/>
          <p:cNvSpPr/>
          <p:nvPr/>
        </p:nvSpPr>
        <p:spPr>
          <a:xfrm>
            <a:off x="534960" y="4194000"/>
            <a:ext cx="2717640" cy="0"/>
          </a:xfrm>
          <a:prstGeom prst="line">
            <a:avLst/>
          </a:prstGeom>
          <a:ln w="9360">
            <a:solidFill>
              <a:srgbClr val="000000"/>
            </a:solidFill>
            <a:round/>
          </a:ln>
        </p:spPr>
      </p:sp>
      <p:pic>
        <p:nvPicPr>
          <p:cNvPr id="250" name="Picture 8" descr=""/>
          <p:cNvPicPr/>
          <p:nvPr/>
        </p:nvPicPr>
        <p:blipFill>
          <a:blip r:embed="rId6"/>
          <a:stretch>
            <a:fillRect/>
          </a:stretch>
        </p:blipFill>
        <p:spPr>
          <a:xfrm>
            <a:off x="3833640" y="3747600"/>
            <a:ext cx="1503360" cy="1447200"/>
          </a:xfrm>
          <a:prstGeom prst="rect">
            <a:avLst/>
          </a:prstGeom>
          <a:ln>
            <a:noFill/>
          </a:ln>
        </p:spPr>
      </p:pic>
      <p:pic>
        <p:nvPicPr>
          <p:cNvPr id="251" name="Picture 10" descr=""/>
          <p:cNvPicPr/>
          <p:nvPr/>
        </p:nvPicPr>
        <p:blipFill>
          <a:blip r:embed="rId7"/>
          <a:stretch>
            <a:fillRect/>
          </a:stretch>
        </p:blipFill>
        <p:spPr>
          <a:xfrm>
            <a:off x="5530680" y="3751560"/>
            <a:ext cx="1519200" cy="1443240"/>
          </a:xfrm>
          <a:prstGeom prst="rect">
            <a:avLst/>
          </a:prstGeom>
          <a:ln>
            <a:noFill/>
          </a:ln>
        </p:spPr>
      </p:pic>
      <p:sp>
        <p:nvSpPr>
          <p:cNvPr id="252" name="CustomShape 16"/>
          <p:cNvSpPr/>
          <p:nvPr/>
        </p:nvSpPr>
        <p:spPr>
          <a:xfrm>
            <a:off x="3783600" y="5231520"/>
            <a:ext cx="3024360" cy="39420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These scripts give the player control over sprite movement in the maze.</a:t>
            </a:r>
            <a:endParaRPr/>
          </a:p>
        </p:txBody>
      </p:sp>
      <p:sp>
        <p:nvSpPr>
          <p:cNvPr id="253" name="CustomShape 17"/>
          <p:cNvSpPr/>
          <p:nvPr/>
        </p:nvSpPr>
        <p:spPr>
          <a:xfrm>
            <a:off x="2191680" y="5146560"/>
            <a:ext cx="1205640" cy="360"/>
          </a:xfrm>
          <a:prstGeom prst="straightConnector1">
            <a:avLst/>
          </a:prstGeom>
          <a:noFill/>
          <a:ln w="12600">
            <a:solidFill>
              <a:srgbClr val="000000"/>
            </a:solidFill>
            <a:custDash>
              <a:ds d="140000" sp="105000"/>
            </a:custDash>
            <a:round/>
          </a:ln>
        </p:spPr>
      </p:sp>
      <p:sp>
        <p:nvSpPr>
          <p:cNvPr id="254" name="CustomShape 18"/>
          <p:cNvSpPr/>
          <p:nvPr/>
        </p:nvSpPr>
        <p:spPr>
          <a:xfrm>
            <a:off x="3389760" y="5141160"/>
            <a:ext cx="360" cy="738720"/>
          </a:xfrm>
          <a:prstGeom prst="straightConnector1">
            <a:avLst/>
          </a:prstGeom>
          <a:noFill/>
          <a:ln w="12600">
            <a:solidFill>
              <a:srgbClr val="000000"/>
            </a:solidFill>
            <a:custDash>
              <a:ds d="140000" sp="105000"/>
            </a:custDash>
            <a:round/>
          </a:ln>
        </p:spPr>
      </p:sp>
      <p:sp>
        <p:nvSpPr>
          <p:cNvPr id="255" name="CustomShape 19"/>
          <p:cNvSpPr/>
          <p:nvPr/>
        </p:nvSpPr>
        <p:spPr>
          <a:xfrm>
            <a:off x="3389760" y="5363640"/>
            <a:ext cx="429120" cy="360"/>
          </a:xfrm>
          <a:prstGeom prst="straightConnector1">
            <a:avLst/>
          </a:prstGeom>
          <a:noFill/>
          <a:ln w="12600">
            <a:solidFill>
              <a:srgbClr val="000000"/>
            </a:solidFill>
            <a:custDash>
              <a:ds d="140000" sp="105000"/>
            </a:custDash>
            <a:round/>
            <a:tailEnd len="med" type="triangle" w="med"/>
          </a:ln>
        </p:spPr>
      </p:sp>
      <p:sp>
        <p:nvSpPr>
          <p:cNvPr id="256" name="CustomShape 20"/>
          <p:cNvSpPr/>
          <p:nvPr/>
        </p:nvSpPr>
        <p:spPr>
          <a:xfrm flipV="1">
            <a:off x="3387600" y="5875560"/>
            <a:ext cx="429120" cy="360"/>
          </a:xfrm>
          <a:prstGeom prst="straightConnector1">
            <a:avLst/>
          </a:prstGeom>
          <a:noFill/>
          <a:ln w="12600">
            <a:solidFill>
              <a:srgbClr val="000000"/>
            </a:solidFill>
            <a:custDash>
              <a:ds d="140000" sp="105000"/>
            </a:custDash>
            <a:round/>
            <a:tailEnd len="med" type="triangle" w="med"/>
          </a:ln>
        </p:spPr>
      </p:sp>
      <p:sp>
        <p:nvSpPr>
          <p:cNvPr id="257" name="CustomShape 21"/>
          <p:cNvSpPr/>
          <p:nvPr/>
        </p:nvSpPr>
        <p:spPr>
          <a:xfrm>
            <a:off x="2696400" y="4675320"/>
            <a:ext cx="936720" cy="360"/>
          </a:xfrm>
          <a:prstGeom prst="straightConnector1">
            <a:avLst/>
          </a:prstGeom>
          <a:noFill/>
          <a:ln w="12600">
            <a:solidFill>
              <a:srgbClr val="000000"/>
            </a:solidFill>
            <a:custDash>
              <a:ds d="140000" sp="105000"/>
            </a:custDash>
            <a:round/>
          </a:ln>
        </p:spPr>
      </p:sp>
      <p:sp>
        <p:nvSpPr>
          <p:cNvPr id="258" name="CustomShape 22"/>
          <p:cNvSpPr/>
          <p:nvPr/>
        </p:nvSpPr>
        <p:spPr>
          <a:xfrm>
            <a:off x="3633480" y="3643200"/>
            <a:ext cx="360" cy="1037520"/>
          </a:xfrm>
          <a:prstGeom prst="straightConnector1">
            <a:avLst/>
          </a:prstGeom>
          <a:noFill/>
          <a:ln w="12600">
            <a:solidFill>
              <a:srgbClr val="000000"/>
            </a:solidFill>
            <a:custDash>
              <a:ds d="140000" sp="105000"/>
            </a:custDash>
            <a:round/>
          </a:ln>
        </p:spPr>
      </p:sp>
      <p:sp>
        <p:nvSpPr>
          <p:cNvPr id="259" name="CustomShape 23"/>
          <p:cNvSpPr/>
          <p:nvPr/>
        </p:nvSpPr>
        <p:spPr>
          <a:xfrm>
            <a:off x="3633480" y="3643200"/>
            <a:ext cx="3416760" cy="360"/>
          </a:xfrm>
          <a:prstGeom prst="straightConnector1">
            <a:avLst/>
          </a:prstGeom>
          <a:noFill/>
          <a:ln w="12600">
            <a:solidFill>
              <a:srgbClr val="000000"/>
            </a:solidFill>
            <a:custDash>
              <a:ds d="140000" sp="105000"/>
            </a:custDash>
            <a:round/>
          </a:ln>
        </p:spPr>
      </p:sp>
      <p:pic>
        <p:nvPicPr>
          <p:cNvPr id="260" name="Picture 177" descr=""/>
          <p:cNvPicPr/>
          <p:nvPr/>
        </p:nvPicPr>
        <p:blipFill>
          <a:blip r:embed="rId8"/>
          <a:srcRect l="0" t="51286" r="0" b="0"/>
          <a:stretch>
            <a:fillRect/>
          </a:stretch>
        </p:blipFill>
        <p:spPr>
          <a:xfrm>
            <a:off x="2937240" y="9261000"/>
            <a:ext cx="1134000" cy="507240"/>
          </a:xfrm>
          <a:prstGeom prst="rect">
            <a:avLst/>
          </a:prstGeom>
          <a:ln>
            <a:noFill/>
          </a:ln>
        </p:spPr>
      </p:pic>
      <p:pic>
        <p:nvPicPr>
          <p:cNvPr id="261" name="Picture 179" descr=""/>
          <p:cNvPicPr/>
          <p:nvPr/>
        </p:nvPicPr>
        <p:blipFill>
          <a:blip r:embed="rId9"/>
          <a:srcRect l="0" t="0" r="50000" b="48703"/>
          <a:stretch>
            <a:fillRect/>
          </a:stretch>
        </p:blipFill>
        <p:spPr>
          <a:xfrm>
            <a:off x="2939760" y="8754840"/>
            <a:ext cx="567000" cy="533880"/>
          </a:xfrm>
          <a:prstGeom prst="rect">
            <a:avLst/>
          </a:prstGeom>
          <a:ln>
            <a:noFill/>
          </a:ln>
        </p:spPr>
      </p:pic>
      <p:pic>
        <p:nvPicPr>
          <p:cNvPr id="262" name="Picture 181" descr=""/>
          <p:cNvPicPr/>
          <p:nvPr/>
        </p:nvPicPr>
        <p:blipFill>
          <a:blip r:embed="rId10"/>
          <a:srcRect l="0" t="0" r="58950" b="68012"/>
          <a:stretch>
            <a:fillRect/>
          </a:stretch>
        </p:blipFill>
        <p:spPr>
          <a:xfrm>
            <a:off x="3017880" y="8509680"/>
            <a:ext cx="443160" cy="209520"/>
          </a:xfrm>
          <a:prstGeom prst="rect">
            <a:avLst/>
          </a:prstGeom>
          <a:ln>
            <a:noFill/>
          </a:ln>
        </p:spPr>
      </p:pic>
      <p:pic>
        <p:nvPicPr>
          <p:cNvPr id="263" name="Picture 182" descr=""/>
          <p:cNvPicPr/>
          <p:nvPr/>
        </p:nvPicPr>
        <p:blipFill>
          <a:blip r:embed="rId11"/>
          <a:srcRect l="47073" t="0" r="12525" b="69829"/>
          <a:stretch>
            <a:fillRect/>
          </a:stretch>
        </p:blipFill>
        <p:spPr>
          <a:xfrm>
            <a:off x="3539880" y="8509680"/>
            <a:ext cx="435960" cy="197640"/>
          </a:xfrm>
          <a:prstGeom prst="rect">
            <a:avLst/>
          </a:prstGeom>
          <a:ln>
            <a:noFill/>
          </a:ln>
        </p:spPr>
      </p:pic>
      <p:pic>
        <p:nvPicPr>
          <p:cNvPr id="264" name="Picture 183" descr=""/>
          <p:cNvPicPr/>
          <p:nvPr/>
        </p:nvPicPr>
        <p:blipFill>
          <a:blip r:embed="rId12"/>
          <a:srcRect l="50000" t="0" r="4715" b="76940"/>
          <a:stretch>
            <a:fillRect/>
          </a:stretch>
        </p:blipFill>
        <p:spPr>
          <a:xfrm>
            <a:off x="3518280" y="8754840"/>
            <a:ext cx="513360" cy="239760"/>
          </a:xfrm>
          <a:prstGeom prst="rect">
            <a:avLst/>
          </a:prstGeom>
          <a:ln>
            <a:noFill/>
          </a:ln>
        </p:spPr>
      </p:pic>
      <p:pic>
        <p:nvPicPr>
          <p:cNvPr id="265" name="Picture 190" descr=""/>
          <p:cNvPicPr/>
          <p:nvPr/>
        </p:nvPicPr>
        <p:blipFill>
          <a:blip r:embed="rId13"/>
          <a:srcRect l="50000" t="23049" r="0" b="48703"/>
          <a:stretch>
            <a:fillRect/>
          </a:stretch>
        </p:blipFill>
        <p:spPr>
          <a:xfrm>
            <a:off x="3507120" y="8995320"/>
            <a:ext cx="567000" cy="293760"/>
          </a:xfrm>
          <a:prstGeom prst="rect">
            <a:avLst/>
          </a:prstGeom>
          <a:ln>
            <a:noFill/>
          </a:ln>
        </p:spPr>
      </p:pic>
      <p:sp>
        <p:nvSpPr>
          <p:cNvPr id="266" name="CustomShape 24"/>
          <p:cNvSpPr/>
          <p:nvPr/>
        </p:nvSpPr>
        <p:spPr>
          <a:xfrm>
            <a:off x="539280" y="6294240"/>
            <a:ext cx="2713320" cy="20973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Add multiple levels to your game! This can be done through the use of different backdrops and using braodcast blocks to trigger the next level.</a:t>
            </a:r>
            <a:endParaRPr/>
          </a:p>
          <a:p>
            <a:pPr>
              <a:lnSpc>
                <a:spcPct val="100000"/>
              </a:lnSpc>
              <a:buFont typeface="Wingdings" charset="2"/>
              <a:buChar char=""/>
            </a:pPr>
            <a:r>
              <a:rPr lang="fr-FR" sz="1200">
                <a:solidFill>
                  <a:srgbClr val="000000"/>
                </a:solidFill>
                <a:latin typeface="Futura Condensed"/>
              </a:rPr>
              <a:t>Use the make a variable block to keep score!</a:t>
            </a:r>
            <a:endParaRPr/>
          </a:p>
          <a:p>
            <a:pPr>
              <a:lnSpc>
                <a:spcPct val="100000"/>
              </a:lnSpc>
              <a:buFont typeface="Wingdings" charset="2"/>
              <a:buChar char=""/>
            </a:pPr>
            <a:r>
              <a:rPr lang="fr-FR" sz="1200">
                <a:solidFill>
                  <a:srgbClr val="000000"/>
                </a:solidFill>
                <a:latin typeface="Futura Condensed"/>
              </a:rPr>
              <a:t>Experiment with timer blocks to add new challenges to your maze!</a:t>
            </a:r>
            <a:endParaRPr/>
          </a:p>
        </p:txBody>
      </p:sp>
      <p:sp>
        <p:nvSpPr>
          <p:cNvPr id="267" name="CustomShape 25"/>
          <p:cNvSpPr/>
          <p:nvPr/>
        </p:nvSpPr>
        <p:spPr>
          <a:xfrm>
            <a:off x="457200" y="5857560"/>
            <a:ext cx="2795400" cy="33300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268" name="Line 26"/>
          <p:cNvSpPr/>
          <p:nvPr/>
        </p:nvSpPr>
        <p:spPr>
          <a:xfrm flipV="1">
            <a:off x="539280" y="6154560"/>
            <a:ext cx="2713320" cy="2520"/>
          </a:xfrm>
          <a:prstGeom prst="line">
            <a:avLst/>
          </a:prstGeom>
          <a:ln w="9360">
            <a:solidFill>
              <a:srgbClr val="000000"/>
            </a:solidFill>
            <a:round/>
          </a:ln>
        </p:spPr>
      </p:sp>
      <p:sp>
        <p:nvSpPr>
          <p:cNvPr id="269" name="CustomShape 27"/>
          <p:cNvSpPr/>
          <p:nvPr/>
        </p:nvSpPr>
        <p:spPr>
          <a:xfrm>
            <a:off x="5690520" y="8522280"/>
            <a:ext cx="1777680" cy="170208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Games Studio: </a:t>
            </a:r>
            <a:r>
              <a:rPr lang="fr-FR" sz="1100">
                <a:solidFill>
                  <a:srgbClr val="000000"/>
                </a:solidFill>
                <a:latin typeface="Futura Condensed"/>
              </a:rPr>
              <a:t>http://scratch.mit.edu/studios/487504</a:t>
            </a:r>
            <a:endParaRPr/>
          </a:p>
          <a:p>
            <a:pPr>
              <a:lnSpc>
                <a:spcPct val="100000"/>
              </a:lnSpc>
              <a:buFont typeface="Lucida Grande"/>
              <a:buChar char="+"/>
            </a:pPr>
            <a:r>
              <a:rPr lang="fr-FR" sz="1200">
                <a:solidFill>
                  <a:srgbClr val="000000"/>
                </a:solidFill>
                <a:latin typeface="Futura Condensed"/>
              </a:rPr>
              <a:t>Swap games with a partner and walk each other through your creations.</a:t>
            </a:r>
            <a:endParaRPr/>
          </a:p>
        </p:txBody>
      </p:sp>
      <p:sp>
        <p:nvSpPr>
          <p:cNvPr id="270" name="CustomShape 28"/>
          <p:cNvSpPr/>
          <p:nvPr/>
        </p:nvSpPr>
        <p:spPr>
          <a:xfrm>
            <a:off x="3768840" y="7479000"/>
            <a:ext cx="1738440" cy="54648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This will cause your sprite to bounce off the blue walls of the maze.</a:t>
            </a:r>
            <a:endParaRPr/>
          </a:p>
        </p:txBody>
      </p:sp>
      <p:pic>
        <p:nvPicPr>
          <p:cNvPr id="271" name="Picture 14" descr=""/>
          <p:cNvPicPr/>
          <p:nvPr/>
        </p:nvPicPr>
        <p:blipFill>
          <a:blip r:embed="rId14"/>
          <a:stretch>
            <a:fillRect/>
          </a:stretch>
        </p:blipFill>
        <p:spPr>
          <a:xfrm>
            <a:off x="3835800" y="6447240"/>
            <a:ext cx="1490760" cy="1031760"/>
          </a:xfrm>
          <a:prstGeom prst="rect">
            <a:avLst/>
          </a:prstGeom>
          <a:ln>
            <a:noFill/>
          </a:ln>
        </p:spPr>
      </p:pic>
      <p:pic>
        <p:nvPicPr>
          <p:cNvPr id="272" name="Picture 5" descr=""/>
          <p:cNvPicPr/>
          <p:nvPr/>
        </p:nvPicPr>
        <p:blipFill>
          <a:blip r:embed="rId15"/>
          <a:stretch>
            <a:fillRect/>
          </a:stretch>
        </p:blipFill>
        <p:spPr>
          <a:xfrm>
            <a:off x="3840840" y="5610600"/>
            <a:ext cx="1003320" cy="498960"/>
          </a:xfrm>
          <a:prstGeom prst="rect">
            <a:avLst/>
          </a:prstGeom>
          <a:ln>
            <a:noFill/>
          </a:ln>
        </p:spPr>
      </p:pic>
      <p:sp>
        <p:nvSpPr>
          <p:cNvPr id="273" name="CustomShape 29"/>
          <p:cNvSpPr/>
          <p:nvPr/>
        </p:nvSpPr>
        <p:spPr>
          <a:xfrm>
            <a:off x="3787560" y="6058800"/>
            <a:ext cx="1670760" cy="69876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This tells your sprite where to begin and marks the start of the maze.</a:t>
            </a:r>
            <a:endParaRPr/>
          </a:p>
        </p:txBody>
      </p:sp>
      <p:sp>
        <p:nvSpPr>
          <p:cNvPr id="274" name="CustomShape 30"/>
          <p:cNvSpPr/>
          <p:nvPr/>
        </p:nvSpPr>
        <p:spPr>
          <a:xfrm>
            <a:off x="5550480" y="7255800"/>
            <a:ext cx="1670760" cy="69876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This tells the end-of-maze sprite that players win when the ball touches this sprite.</a:t>
            </a:r>
            <a:endParaRPr/>
          </a:p>
        </p:txBody>
      </p:sp>
      <p:pic>
        <p:nvPicPr>
          <p:cNvPr id="275" name="Picture 81" descr=""/>
          <p:cNvPicPr/>
          <p:nvPr/>
        </p:nvPicPr>
        <p:blipFill>
          <a:blip r:embed="rId16"/>
          <a:stretch>
            <a:fillRect/>
          </a:stretch>
        </p:blipFill>
        <p:spPr>
          <a:xfrm>
            <a:off x="5579280" y="6223680"/>
            <a:ext cx="1447920" cy="1089360"/>
          </a:xfrm>
          <a:prstGeom prst="rect">
            <a:avLst/>
          </a:prstGeom>
          <a:ln>
            <a:noFill/>
          </a:ln>
        </p:spPr>
      </p:pic>
      <p:sp>
        <p:nvSpPr>
          <p:cNvPr id="276" name="CustomShape 31"/>
          <p:cNvSpPr/>
          <p:nvPr/>
        </p:nvSpPr>
        <p:spPr>
          <a:xfrm>
            <a:off x="1560240" y="449280"/>
            <a:ext cx="1661760" cy="360"/>
          </a:xfrm>
          <a:prstGeom prst="straightConnector1">
            <a:avLst/>
          </a:prstGeom>
          <a:noFill/>
          <a:ln w="12600">
            <a:solidFill>
              <a:srgbClr val="000000"/>
            </a:solidFill>
            <a:custDash>
              <a:ds d="140000" sp="105000"/>
            </a:custDash>
            <a:round/>
          </a:ln>
        </p:spPr>
      </p:sp>
      <p:sp>
        <p:nvSpPr>
          <p:cNvPr id="277" name="CustomShape 32"/>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278" name="CustomShape 33"/>
          <p:cNvSpPr/>
          <p:nvPr/>
        </p:nvSpPr>
        <p:spPr>
          <a:xfrm>
            <a:off x="1560240" y="444240"/>
            <a:ext cx="360" cy="311400"/>
          </a:xfrm>
          <a:prstGeom prst="straightConnector1">
            <a:avLst/>
          </a:prstGeom>
          <a:noFill/>
          <a:ln w="12600">
            <a:solidFill>
              <a:srgbClr val="000000"/>
            </a:solidFill>
            <a:custDash>
              <a:ds d="140000" sp="105000"/>
            </a:custDash>
            <a:round/>
          </a:ln>
        </p:spPr>
      </p:sp>
      <p:sp>
        <p:nvSpPr>
          <p:cNvPr id="279" name="CustomShape 34"/>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280" name="CustomShape 35"/>
          <p:cNvSpPr/>
          <p:nvPr/>
        </p:nvSpPr>
        <p:spPr>
          <a:xfrm flipV="1">
            <a:off x="7047360" y="3511440"/>
            <a:ext cx="360" cy="130680"/>
          </a:xfrm>
          <a:prstGeom prst="straightConnector1">
            <a:avLst/>
          </a:prstGeom>
          <a:noFill/>
          <a:ln w="12600">
            <a:solidFill>
              <a:srgbClr val="000000"/>
            </a:solidFill>
            <a:custDash>
              <a:ds d="140000" sp="105000"/>
            </a:custDash>
            <a:round/>
            <a:tailEnd len="med" type="triangle" w="med"/>
          </a:ln>
        </p:spPr>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1" name="CustomShape 1"/>
          <p:cNvSpPr/>
          <p:nvPr/>
        </p:nvSpPr>
        <p:spPr>
          <a:xfrm>
            <a:off x="538560" y="1433880"/>
            <a:ext cx="215856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USE SCRATCH TO BUILD AN INTERACTIVE GAME?</a:t>
            </a:r>
            <a:endParaRPr/>
          </a:p>
        </p:txBody>
      </p:sp>
      <p:sp>
        <p:nvSpPr>
          <p:cNvPr id="282" name="CustomShape 2"/>
          <p:cNvSpPr/>
          <p:nvPr/>
        </p:nvSpPr>
        <p:spPr>
          <a:xfrm>
            <a:off x="444600" y="2214720"/>
            <a:ext cx="2348280" cy="17323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create a game. This game includes interactions between sprites, score, and levels. The game is similar to the classic game of pong, where the goal is to keep the sprite from getting past you.</a:t>
            </a:r>
            <a:endParaRPr/>
          </a:p>
        </p:txBody>
      </p:sp>
      <p:sp>
        <p:nvSpPr>
          <p:cNvPr id="283" name="CustomShape 3"/>
          <p:cNvSpPr/>
          <p:nvPr/>
        </p:nvSpPr>
        <p:spPr>
          <a:xfrm>
            <a:off x="457200" y="590040"/>
            <a:ext cx="2815560" cy="913320"/>
          </a:xfrm>
          <a:prstGeom prst="rect">
            <a:avLst/>
          </a:prstGeom>
          <a:noFill/>
          <a:ln>
            <a:noFill/>
          </a:ln>
        </p:spPr>
        <p:txBody>
          <a:bodyPr lIns="90000" rIns="90000" tIns="45000" bIns="45000"/>
          <a:p>
            <a:pPr>
              <a:lnSpc>
                <a:spcPct val="100000"/>
              </a:lnSpc>
            </a:pPr>
            <a:r>
              <a:rPr lang="fr-FR" sz="5400">
                <a:solidFill>
                  <a:srgbClr val="000000"/>
                </a:solidFill>
                <a:latin typeface="Futura Condensed"/>
              </a:rPr>
              <a:t>PONG</a:t>
            </a:r>
            <a:endParaRPr/>
          </a:p>
        </p:txBody>
      </p:sp>
      <p:pic>
        <p:nvPicPr>
          <p:cNvPr id="284" name="Picture 22" descr=""/>
          <p:cNvPicPr/>
          <p:nvPr/>
        </p:nvPicPr>
        <p:blipFill>
          <a:blip r:embed="rId1"/>
          <a:stretch>
            <a:fillRect/>
          </a:stretch>
        </p:blipFill>
        <p:spPr>
          <a:xfrm>
            <a:off x="6160680" y="5555880"/>
            <a:ext cx="999720" cy="1191240"/>
          </a:xfrm>
          <a:prstGeom prst="rect">
            <a:avLst/>
          </a:prstGeom>
          <a:ln>
            <a:noFill/>
          </a:ln>
        </p:spPr>
      </p:pic>
      <p:pic>
        <p:nvPicPr>
          <p:cNvPr id="285" name="Picture 23" descr=""/>
          <p:cNvPicPr/>
          <p:nvPr/>
        </p:nvPicPr>
        <p:blipFill>
          <a:blip r:embed="rId2"/>
          <a:stretch>
            <a:fillRect/>
          </a:stretch>
        </p:blipFill>
        <p:spPr>
          <a:xfrm>
            <a:off x="3845160" y="5555880"/>
            <a:ext cx="2060640" cy="1817640"/>
          </a:xfrm>
          <a:prstGeom prst="rect">
            <a:avLst/>
          </a:prstGeom>
          <a:ln>
            <a:noFill/>
          </a:ln>
        </p:spPr>
      </p:pic>
      <p:pic>
        <p:nvPicPr>
          <p:cNvPr id="286" name="Picture 74" descr=""/>
          <p:cNvPicPr/>
          <p:nvPr/>
        </p:nvPicPr>
        <p:blipFill>
          <a:blip r:embed="rId3"/>
          <a:stretch>
            <a:fillRect/>
          </a:stretch>
        </p:blipFill>
        <p:spPr>
          <a:xfrm>
            <a:off x="3581280" y="758880"/>
            <a:ext cx="3684600" cy="2754000"/>
          </a:xfrm>
          <a:prstGeom prst="rect">
            <a:avLst/>
          </a:prstGeom>
          <a:ln>
            <a:noFill/>
          </a:ln>
        </p:spPr>
      </p:pic>
      <p:pic>
        <p:nvPicPr>
          <p:cNvPr id="287" name="Picture 176" descr=""/>
          <p:cNvPicPr/>
          <p:nvPr/>
        </p:nvPicPr>
        <p:blipFill>
          <a:blip r:embed="rId4"/>
          <a:stretch>
            <a:fillRect/>
          </a:stretch>
        </p:blipFill>
        <p:spPr>
          <a:xfrm>
            <a:off x="1751760" y="8484840"/>
            <a:ext cx="1095480" cy="1288440"/>
          </a:xfrm>
          <a:prstGeom prst="rect">
            <a:avLst/>
          </a:prstGeom>
          <a:ln>
            <a:noFill/>
          </a:ln>
        </p:spPr>
      </p:pic>
      <p:pic>
        <p:nvPicPr>
          <p:cNvPr id="288" name="Picture 175" descr=""/>
          <p:cNvPicPr/>
          <p:nvPr/>
        </p:nvPicPr>
        <p:blipFill>
          <a:blip r:embed="rId5"/>
          <a:stretch>
            <a:fillRect/>
          </a:stretch>
        </p:blipFill>
        <p:spPr>
          <a:xfrm>
            <a:off x="4163760" y="8692920"/>
            <a:ext cx="1261440" cy="1045440"/>
          </a:xfrm>
          <a:prstGeom prst="rect">
            <a:avLst/>
          </a:prstGeom>
          <a:ln>
            <a:noFill/>
          </a:ln>
        </p:spPr>
      </p:pic>
      <p:pic>
        <p:nvPicPr>
          <p:cNvPr id="289" name="Picture 178" descr=""/>
          <p:cNvPicPr/>
          <p:nvPr/>
        </p:nvPicPr>
        <p:blipFill>
          <a:blip r:embed="rId6"/>
          <a:srcRect l="0" t="69963" r="0" b="0"/>
          <a:stretch>
            <a:fillRect/>
          </a:stretch>
        </p:blipFill>
        <p:spPr>
          <a:xfrm>
            <a:off x="4214160" y="8522280"/>
            <a:ext cx="1080000" cy="196560"/>
          </a:xfrm>
          <a:prstGeom prst="rect">
            <a:avLst/>
          </a:prstGeom>
          <a:ln>
            <a:noFill/>
          </a:ln>
        </p:spPr>
      </p:pic>
      <p:pic>
        <p:nvPicPr>
          <p:cNvPr id="290" name="Picture 186" descr=""/>
          <p:cNvPicPr/>
          <p:nvPr/>
        </p:nvPicPr>
        <p:blipFill>
          <a:blip r:embed="rId7"/>
          <a:stretch>
            <a:fillRect/>
          </a:stretch>
        </p:blipFill>
        <p:spPr>
          <a:xfrm>
            <a:off x="355320" y="8498880"/>
            <a:ext cx="1306440" cy="1258200"/>
          </a:xfrm>
          <a:prstGeom prst="rect">
            <a:avLst/>
          </a:prstGeom>
          <a:ln>
            <a:noFill/>
          </a:ln>
        </p:spPr>
      </p:pic>
      <p:sp>
        <p:nvSpPr>
          <p:cNvPr id="291" name="CustomShape 4"/>
          <p:cNvSpPr/>
          <p:nvPr/>
        </p:nvSpPr>
        <p:spPr>
          <a:xfrm>
            <a:off x="5380560" y="7673760"/>
            <a:ext cx="2873880" cy="36468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292" name="CustomShape 5"/>
          <p:cNvSpPr/>
          <p:nvPr/>
        </p:nvSpPr>
        <p:spPr>
          <a:xfrm>
            <a:off x="5136120" y="7894440"/>
            <a:ext cx="287388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93" name="CustomShape 6"/>
          <p:cNvSpPr/>
          <p:nvPr/>
        </p:nvSpPr>
        <p:spPr>
          <a:xfrm>
            <a:off x="5690520" y="8522280"/>
            <a:ext cx="1777680" cy="170208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Games Studio: </a:t>
            </a:r>
            <a:r>
              <a:rPr lang="fr-FR" sz="1100">
                <a:solidFill>
                  <a:srgbClr val="000000"/>
                </a:solidFill>
                <a:latin typeface="Futura Condensed"/>
              </a:rPr>
              <a:t>http://scratch.mit.edu/studios/487504</a:t>
            </a:r>
            <a:endParaRPr/>
          </a:p>
          <a:p>
            <a:pPr>
              <a:lnSpc>
                <a:spcPct val="100000"/>
              </a:lnSpc>
              <a:buFont typeface="Lucida Grande"/>
              <a:buChar char="+"/>
            </a:pPr>
            <a:r>
              <a:rPr lang="fr-FR" sz="1200">
                <a:solidFill>
                  <a:srgbClr val="000000"/>
                </a:solidFill>
                <a:latin typeface="Futura Condensed"/>
              </a:rPr>
              <a:t>Swap games with a partner and walk each other through your creations.</a:t>
            </a:r>
            <a:endParaRPr/>
          </a:p>
        </p:txBody>
      </p:sp>
      <p:sp>
        <p:nvSpPr>
          <p:cNvPr id="294" name="Line 7"/>
          <p:cNvSpPr/>
          <p:nvPr/>
        </p:nvSpPr>
        <p:spPr>
          <a:xfrm>
            <a:off x="5486400" y="8403480"/>
            <a:ext cx="0" cy="1527840"/>
          </a:xfrm>
          <a:prstGeom prst="line">
            <a:avLst/>
          </a:prstGeom>
          <a:ln w="6480">
            <a:solidFill>
              <a:srgbClr val="808080"/>
            </a:solidFill>
            <a:custDash>
              <a:ds d="140000" sp="105000"/>
            </a:custDash>
            <a:round/>
          </a:ln>
        </p:spPr>
      </p:sp>
      <p:sp>
        <p:nvSpPr>
          <p:cNvPr id="295" name="CustomShape 8"/>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96" name="CustomShape 9"/>
          <p:cNvSpPr/>
          <p:nvPr/>
        </p:nvSpPr>
        <p:spPr>
          <a:xfrm>
            <a:off x="428400" y="4232880"/>
            <a:ext cx="2884680" cy="145836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Create two sprites: a paddle for the user to control and a ball the user will be playing with.</a:t>
            </a:r>
            <a:endParaRPr/>
          </a:p>
          <a:p>
            <a:pPr>
              <a:lnSpc>
                <a:spcPct val="130000"/>
              </a:lnSpc>
              <a:buFont typeface="Wingdings" charset="2"/>
              <a:buChar char=""/>
            </a:pPr>
            <a:r>
              <a:rPr lang="fr-FR" sz="1200">
                <a:solidFill>
                  <a:srgbClr val="000000"/>
                </a:solidFill>
                <a:latin typeface="Futura Condensed"/>
              </a:rPr>
              <a:t>Make your paddle sprite interactive.</a:t>
            </a:r>
            <a:endParaRPr/>
          </a:p>
          <a:p>
            <a:pPr>
              <a:lnSpc>
                <a:spcPct val="130000"/>
              </a:lnSpc>
              <a:buFont typeface="Wingdings" charset="2"/>
              <a:buChar char=""/>
            </a:pPr>
            <a:r>
              <a:rPr lang="fr-FR" sz="1200">
                <a:solidFill>
                  <a:srgbClr val="000000"/>
                </a:solidFill>
                <a:latin typeface="Futura Condensed"/>
              </a:rPr>
              <a:t>Bring your game to life!</a:t>
            </a:r>
            <a:endParaRPr/>
          </a:p>
        </p:txBody>
      </p:sp>
      <p:sp>
        <p:nvSpPr>
          <p:cNvPr id="297" name="Line 10"/>
          <p:cNvSpPr/>
          <p:nvPr/>
        </p:nvSpPr>
        <p:spPr>
          <a:xfrm>
            <a:off x="534960" y="4194000"/>
            <a:ext cx="2717640" cy="0"/>
          </a:xfrm>
          <a:prstGeom prst="line">
            <a:avLst/>
          </a:prstGeom>
          <a:ln w="9360">
            <a:solidFill>
              <a:srgbClr val="000000"/>
            </a:solidFill>
            <a:round/>
          </a:ln>
        </p:spPr>
      </p:sp>
      <p:pic>
        <p:nvPicPr>
          <p:cNvPr id="298" name="Picture 8" descr=""/>
          <p:cNvPicPr/>
          <p:nvPr/>
        </p:nvPicPr>
        <p:blipFill>
          <a:blip r:embed="rId8"/>
          <a:stretch>
            <a:fillRect/>
          </a:stretch>
        </p:blipFill>
        <p:spPr>
          <a:xfrm>
            <a:off x="5537880" y="3760920"/>
            <a:ext cx="1503360" cy="1447200"/>
          </a:xfrm>
          <a:prstGeom prst="rect">
            <a:avLst/>
          </a:prstGeom>
          <a:ln>
            <a:noFill/>
          </a:ln>
        </p:spPr>
      </p:pic>
      <p:sp>
        <p:nvSpPr>
          <p:cNvPr id="299" name="CustomShape 11"/>
          <p:cNvSpPr/>
          <p:nvPr/>
        </p:nvSpPr>
        <p:spPr>
          <a:xfrm>
            <a:off x="3791520" y="7371360"/>
            <a:ext cx="3366360" cy="69840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These control the ball - if touching the paddle or a wall, it continues moving. If touching red (meaning the ball moved past the paddle) the game ends.</a:t>
            </a:r>
            <a:endParaRPr/>
          </a:p>
        </p:txBody>
      </p:sp>
      <p:sp>
        <p:nvSpPr>
          <p:cNvPr id="300" name="CustomShape 12"/>
          <p:cNvSpPr/>
          <p:nvPr/>
        </p:nvSpPr>
        <p:spPr>
          <a:xfrm>
            <a:off x="2191680" y="5146560"/>
            <a:ext cx="1205640" cy="360"/>
          </a:xfrm>
          <a:prstGeom prst="straightConnector1">
            <a:avLst/>
          </a:prstGeom>
          <a:noFill/>
          <a:ln w="12600">
            <a:solidFill>
              <a:srgbClr val="000000"/>
            </a:solidFill>
            <a:custDash>
              <a:ds d="140000" sp="105000"/>
            </a:custDash>
            <a:round/>
          </a:ln>
        </p:spPr>
      </p:sp>
      <p:sp>
        <p:nvSpPr>
          <p:cNvPr id="301" name="CustomShape 13"/>
          <p:cNvSpPr/>
          <p:nvPr/>
        </p:nvSpPr>
        <p:spPr>
          <a:xfrm>
            <a:off x="3389760" y="5141160"/>
            <a:ext cx="360" cy="738720"/>
          </a:xfrm>
          <a:prstGeom prst="straightConnector1">
            <a:avLst/>
          </a:prstGeom>
          <a:noFill/>
          <a:ln w="12600">
            <a:solidFill>
              <a:srgbClr val="000000"/>
            </a:solidFill>
            <a:custDash>
              <a:ds d="140000" sp="105000"/>
            </a:custDash>
            <a:round/>
          </a:ln>
        </p:spPr>
      </p:sp>
      <p:sp>
        <p:nvSpPr>
          <p:cNvPr id="302" name="CustomShape 14"/>
          <p:cNvSpPr/>
          <p:nvPr/>
        </p:nvSpPr>
        <p:spPr>
          <a:xfrm flipV="1">
            <a:off x="3387600" y="5875560"/>
            <a:ext cx="429120" cy="360"/>
          </a:xfrm>
          <a:prstGeom prst="straightConnector1">
            <a:avLst/>
          </a:prstGeom>
          <a:noFill/>
          <a:ln w="12600">
            <a:solidFill>
              <a:srgbClr val="000000"/>
            </a:solidFill>
            <a:custDash>
              <a:ds d="140000" sp="105000"/>
            </a:custDash>
            <a:round/>
            <a:tailEnd len="med" type="triangle" w="med"/>
          </a:ln>
        </p:spPr>
      </p:sp>
      <p:pic>
        <p:nvPicPr>
          <p:cNvPr id="303" name="Picture 177" descr=""/>
          <p:cNvPicPr/>
          <p:nvPr/>
        </p:nvPicPr>
        <p:blipFill>
          <a:blip r:embed="rId9"/>
          <a:srcRect l="0" t="51286" r="0" b="0"/>
          <a:stretch>
            <a:fillRect/>
          </a:stretch>
        </p:blipFill>
        <p:spPr>
          <a:xfrm>
            <a:off x="2937240" y="9261000"/>
            <a:ext cx="1134000" cy="507240"/>
          </a:xfrm>
          <a:prstGeom prst="rect">
            <a:avLst/>
          </a:prstGeom>
          <a:ln>
            <a:noFill/>
          </a:ln>
        </p:spPr>
      </p:pic>
      <p:pic>
        <p:nvPicPr>
          <p:cNvPr id="304" name="Picture 179" descr=""/>
          <p:cNvPicPr/>
          <p:nvPr/>
        </p:nvPicPr>
        <p:blipFill>
          <a:blip r:embed="rId10"/>
          <a:srcRect l="0" t="0" r="50000" b="48703"/>
          <a:stretch>
            <a:fillRect/>
          </a:stretch>
        </p:blipFill>
        <p:spPr>
          <a:xfrm>
            <a:off x="2939760" y="8754840"/>
            <a:ext cx="567000" cy="533880"/>
          </a:xfrm>
          <a:prstGeom prst="rect">
            <a:avLst/>
          </a:prstGeom>
          <a:ln>
            <a:noFill/>
          </a:ln>
        </p:spPr>
      </p:pic>
      <p:pic>
        <p:nvPicPr>
          <p:cNvPr id="305" name="Picture 181" descr=""/>
          <p:cNvPicPr/>
          <p:nvPr/>
        </p:nvPicPr>
        <p:blipFill>
          <a:blip r:embed="rId11"/>
          <a:srcRect l="0" t="0" r="58950" b="68012"/>
          <a:stretch>
            <a:fillRect/>
          </a:stretch>
        </p:blipFill>
        <p:spPr>
          <a:xfrm>
            <a:off x="3017880" y="8509680"/>
            <a:ext cx="443160" cy="209520"/>
          </a:xfrm>
          <a:prstGeom prst="rect">
            <a:avLst/>
          </a:prstGeom>
          <a:ln>
            <a:noFill/>
          </a:ln>
        </p:spPr>
      </p:pic>
      <p:pic>
        <p:nvPicPr>
          <p:cNvPr id="306" name="Picture 182" descr=""/>
          <p:cNvPicPr/>
          <p:nvPr/>
        </p:nvPicPr>
        <p:blipFill>
          <a:blip r:embed="rId12"/>
          <a:srcRect l="47073" t="0" r="12525" b="69829"/>
          <a:stretch>
            <a:fillRect/>
          </a:stretch>
        </p:blipFill>
        <p:spPr>
          <a:xfrm>
            <a:off x="3539880" y="8509680"/>
            <a:ext cx="435960" cy="197640"/>
          </a:xfrm>
          <a:prstGeom prst="rect">
            <a:avLst/>
          </a:prstGeom>
          <a:ln>
            <a:noFill/>
          </a:ln>
        </p:spPr>
      </p:pic>
      <p:pic>
        <p:nvPicPr>
          <p:cNvPr id="307" name="Picture 183" descr=""/>
          <p:cNvPicPr/>
          <p:nvPr/>
        </p:nvPicPr>
        <p:blipFill>
          <a:blip r:embed="rId13"/>
          <a:srcRect l="50000" t="0" r="4715" b="76940"/>
          <a:stretch>
            <a:fillRect/>
          </a:stretch>
        </p:blipFill>
        <p:spPr>
          <a:xfrm>
            <a:off x="3518280" y="8754840"/>
            <a:ext cx="513360" cy="239760"/>
          </a:xfrm>
          <a:prstGeom prst="rect">
            <a:avLst/>
          </a:prstGeom>
          <a:ln>
            <a:noFill/>
          </a:ln>
        </p:spPr>
      </p:pic>
      <p:pic>
        <p:nvPicPr>
          <p:cNvPr id="308" name="Picture 190" descr=""/>
          <p:cNvPicPr/>
          <p:nvPr/>
        </p:nvPicPr>
        <p:blipFill>
          <a:blip r:embed="rId14"/>
          <a:srcRect l="50000" t="23049" r="0" b="48703"/>
          <a:stretch>
            <a:fillRect/>
          </a:stretch>
        </p:blipFill>
        <p:spPr>
          <a:xfrm>
            <a:off x="3507120" y="8995320"/>
            <a:ext cx="567000" cy="293760"/>
          </a:xfrm>
          <a:prstGeom prst="rect">
            <a:avLst/>
          </a:prstGeom>
          <a:ln>
            <a:noFill/>
          </a:ln>
        </p:spPr>
      </p:pic>
      <p:sp>
        <p:nvSpPr>
          <p:cNvPr id="309" name="CustomShape 15"/>
          <p:cNvSpPr/>
          <p:nvPr/>
        </p:nvSpPr>
        <p:spPr>
          <a:xfrm>
            <a:off x="2697480" y="3089160"/>
            <a:ext cx="524520" cy="360"/>
          </a:xfrm>
          <a:prstGeom prst="straightConnector1">
            <a:avLst/>
          </a:prstGeom>
          <a:noFill/>
          <a:ln w="12600">
            <a:solidFill>
              <a:srgbClr val="000000"/>
            </a:solidFill>
            <a:custDash>
              <a:ds d="140000" sp="105000"/>
            </a:custDash>
            <a:round/>
            <a:tailEnd len="med" type="triangle" w="med"/>
          </a:ln>
        </p:spPr>
      </p:sp>
      <p:sp>
        <p:nvSpPr>
          <p:cNvPr id="310" name="CustomShape 16"/>
          <p:cNvSpPr/>
          <p:nvPr/>
        </p:nvSpPr>
        <p:spPr>
          <a:xfrm>
            <a:off x="539280" y="6116760"/>
            <a:ext cx="2713320" cy="22798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How do you add difficulty to your game? Creating different levels, using a timer, or keeping score are a few examples of things you could do.</a:t>
            </a:r>
            <a:endParaRPr/>
          </a:p>
          <a:p>
            <a:pPr>
              <a:lnSpc>
                <a:spcPct val="100000"/>
              </a:lnSpc>
              <a:buFont typeface="Wingdings" charset="2"/>
              <a:buChar char=""/>
            </a:pPr>
            <a:r>
              <a:rPr lang="fr-FR" sz="1200">
                <a:solidFill>
                  <a:srgbClr val="000000"/>
                </a:solidFill>
                <a:latin typeface="Futura Condensed"/>
              </a:rPr>
              <a:t>Experiment with changing the look of your game by editing the backdrops!</a:t>
            </a:r>
            <a:endParaRPr/>
          </a:p>
          <a:p>
            <a:pPr>
              <a:lnSpc>
                <a:spcPct val="100000"/>
              </a:lnSpc>
              <a:buFont typeface="Wingdings" charset="2"/>
              <a:buChar char=""/>
            </a:pPr>
            <a:r>
              <a:rPr lang="fr-FR" sz="1200">
                <a:solidFill>
                  <a:srgbClr val="000000"/>
                </a:solidFill>
                <a:latin typeface="Futura Condensed"/>
              </a:rPr>
              <a:t>Explore using different key presses to control your sprites!</a:t>
            </a:r>
            <a:endParaRPr/>
          </a:p>
        </p:txBody>
      </p:sp>
      <p:sp>
        <p:nvSpPr>
          <p:cNvPr id="311" name="CustomShape 17"/>
          <p:cNvSpPr/>
          <p:nvPr/>
        </p:nvSpPr>
        <p:spPr>
          <a:xfrm>
            <a:off x="457200" y="5680080"/>
            <a:ext cx="2795400" cy="33300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312" name="Line 18"/>
          <p:cNvSpPr/>
          <p:nvPr/>
        </p:nvSpPr>
        <p:spPr>
          <a:xfrm flipV="1">
            <a:off x="539280" y="5976720"/>
            <a:ext cx="2713320" cy="2520"/>
          </a:xfrm>
          <a:prstGeom prst="line">
            <a:avLst/>
          </a:prstGeom>
          <a:ln w="9360">
            <a:solidFill>
              <a:srgbClr val="000000"/>
            </a:solidFill>
            <a:round/>
          </a:ln>
        </p:spPr>
      </p:sp>
      <p:sp>
        <p:nvSpPr>
          <p:cNvPr id="313" name="CustomShape 19"/>
          <p:cNvSpPr/>
          <p:nvPr/>
        </p:nvSpPr>
        <p:spPr>
          <a:xfrm>
            <a:off x="2546280" y="4905360"/>
            <a:ext cx="2927160" cy="360"/>
          </a:xfrm>
          <a:prstGeom prst="straightConnector1">
            <a:avLst/>
          </a:prstGeom>
          <a:noFill/>
          <a:ln w="12600">
            <a:solidFill>
              <a:srgbClr val="000000"/>
            </a:solidFill>
            <a:custDash>
              <a:ds d="140000" sp="105000"/>
            </a:custDash>
            <a:round/>
            <a:tailEnd len="med" type="triangle" w="med"/>
          </a:ln>
        </p:spPr>
      </p:sp>
      <p:sp>
        <p:nvSpPr>
          <p:cNvPr id="314" name="CustomShape 20"/>
          <p:cNvSpPr/>
          <p:nvPr/>
        </p:nvSpPr>
        <p:spPr>
          <a:xfrm>
            <a:off x="6099480" y="6754320"/>
            <a:ext cx="1166400" cy="698760"/>
          </a:xfrm>
          <a:prstGeom prst="rect">
            <a:avLst/>
          </a:prstGeom>
          <a:noFill/>
          <a:ln>
            <a:noFill/>
          </a:ln>
        </p:spPr>
        <p:txBody>
          <a:bodyPr lIns="90000" rIns="90000" tIns="45000" bIns="45000"/>
          <a:p>
            <a:pPr>
              <a:lnSpc>
                <a:spcPct val="100000"/>
              </a:lnSpc>
            </a:pPr>
            <a:r>
              <a:rPr lang="fr-FR" sz="1000">
                <a:solidFill>
                  <a:srgbClr val="000000"/>
                </a:solidFill>
                <a:latin typeface="Futura Condensed"/>
              </a:rPr>
              <a:t>Interacts with the walls</a:t>
            </a:r>
            <a:endParaRPr/>
          </a:p>
          <a:p>
            <a:pPr>
              <a:lnSpc>
                <a:spcPct val="100000"/>
              </a:lnSpc>
            </a:pPr>
            <a:r>
              <a:rPr lang="fr-FR" sz="1000">
                <a:solidFill>
                  <a:srgbClr val="000000"/>
                </a:solidFill>
                <a:latin typeface="Futura Condensed"/>
              </a:rPr>
              <a:t>Interacts with the paddle</a:t>
            </a:r>
            <a:endParaRPr/>
          </a:p>
        </p:txBody>
      </p:sp>
      <p:sp>
        <p:nvSpPr>
          <p:cNvPr id="315" name="CustomShape 21"/>
          <p:cNvSpPr/>
          <p:nvPr/>
        </p:nvSpPr>
        <p:spPr>
          <a:xfrm flipH="1">
            <a:off x="5379840" y="7048800"/>
            <a:ext cx="718200" cy="360"/>
          </a:xfrm>
          <a:prstGeom prst="straightConnector1">
            <a:avLst/>
          </a:prstGeom>
          <a:noFill/>
          <a:ln w="12600">
            <a:solidFill>
              <a:srgbClr val="000000"/>
            </a:solidFill>
            <a:custDash>
              <a:ds d="140000" sp="105000"/>
            </a:custDash>
            <a:round/>
            <a:tailEnd len="sm" type="triangle" w="sm"/>
          </a:ln>
        </p:spPr>
      </p:sp>
      <p:sp>
        <p:nvSpPr>
          <p:cNvPr id="316" name="CustomShape 22"/>
          <p:cNvSpPr/>
          <p:nvPr/>
        </p:nvSpPr>
        <p:spPr>
          <a:xfrm>
            <a:off x="6008760" y="6421320"/>
            <a:ext cx="360" cy="486360"/>
          </a:xfrm>
          <a:prstGeom prst="straightConnector1">
            <a:avLst/>
          </a:prstGeom>
          <a:noFill/>
          <a:ln w="12600">
            <a:solidFill>
              <a:srgbClr val="000000"/>
            </a:solidFill>
            <a:custDash>
              <a:ds d="140000" sp="105000"/>
            </a:custDash>
            <a:round/>
          </a:ln>
        </p:spPr>
      </p:sp>
      <p:sp>
        <p:nvSpPr>
          <p:cNvPr id="317" name="CustomShape 23"/>
          <p:cNvSpPr/>
          <p:nvPr/>
        </p:nvSpPr>
        <p:spPr>
          <a:xfrm flipV="1">
            <a:off x="6008400" y="6904800"/>
            <a:ext cx="112320" cy="360"/>
          </a:xfrm>
          <a:prstGeom prst="straightConnector1">
            <a:avLst/>
          </a:prstGeom>
          <a:noFill/>
          <a:ln w="12600">
            <a:solidFill>
              <a:srgbClr val="000000"/>
            </a:solidFill>
            <a:custDash>
              <a:ds d="140000" sp="105000"/>
            </a:custDash>
            <a:round/>
          </a:ln>
        </p:spPr>
      </p:sp>
      <p:sp>
        <p:nvSpPr>
          <p:cNvPr id="318" name="CustomShape 24"/>
          <p:cNvSpPr/>
          <p:nvPr/>
        </p:nvSpPr>
        <p:spPr>
          <a:xfrm flipV="1">
            <a:off x="6008400" y="6423840"/>
            <a:ext cx="112320" cy="360"/>
          </a:xfrm>
          <a:prstGeom prst="straightConnector1">
            <a:avLst/>
          </a:prstGeom>
          <a:noFill/>
          <a:ln w="3240">
            <a:solidFill>
              <a:srgbClr val="000000"/>
            </a:solidFill>
            <a:custDash>
              <a:ds d="140000" sp="105000"/>
            </a:custDash>
            <a:round/>
            <a:tailEnd len="sm" type="triangle" w="sm"/>
          </a:ln>
        </p:spPr>
      </p:sp>
      <p:pic>
        <p:nvPicPr>
          <p:cNvPr id="319" name="Picture 141" descr=""/>
          <p:cNvPicPr/>
          <p:nvPr/>
        </p:nvPicPr>
        <p:blipFill>
          <a:blip r:embed="rId15"/>
          <a:srcRect l="77987" t="659482" r="0" b="0"/>
          <a:stretch>
            <a:fillRect/>
          </a:stretch>
        </p:blipFill>
        <p:spPr>
          <a:xfrm>
            <a:off x="3581280" y="3953880"/>
            <a:ext cx="1669680" cy="942120"/>
          </a:xfrm>
          <a:prstGeom prst="rect">
            <a:avLst/>
          </a:prstGeom>
          <a:ln>
            <a:noFill/>
          </a:ln>
        </p:spPr>
      </p:pic>
      <p:pic>
        <p:nvPicPr>
          <p:cNvPr id="320" name="Picture 53" descr=""/>
          <p:cNvPicPr/>
          <p:nvPr/>
        </p:nvPicPr>
        <p:blipFill>
          <a:blip r:embed="rId16"/>
          <a:srcRect l="77987" t="193103" r="0" b="2046551"/>
          <a:stretch>
            <a:fillRect/>
          </a:stretch>
        </p:blipFill>
        <p:spPr>
          <a:xfrm>
            <a:off x="3581280" y="3761640"/>
            <a:ext cx="1669680" cy="192240"/>
          </a:xfrm>
          <a:prstGeom prst="rect">
            <a:avLst/>
          </a:prstGeom>
          <a:ln>
            <a:noFill/>
          </a:ln>
        </p:spPr>
      </p:pic>
      <p:sp>
        <p:nvSpPr>
          <p:cNvPr id="321" name="CustomShape 25"/>
          <p:cNvSpPr/>
          <p:nvPr/>
        </p:nvSpPr>
        <p:spPr>
          <a:xfrm>
            <a:off x="1656000" y="449280"/>
            <a:ext cx="1566000" cy="360"/>
          </a:xfrm>
          <a:prstGeom prst="straightConnector1">
            <a:avLst/>
          </a:prstGeom>
          <a:noFill/>
          <a:ln w="12600">
            <a:solidFill>
              <a:srgbClr val="000000"/>
            </a:solidFill>
            <a:custDash>
              <a:ds d="140000" sp="105000"/>
            </a:custDash>
            <a:round/>
          </a:ln>
        </p:spPr>
      </p:sp>
      <p:sp>
        <p:nvSpPr>
          <p:cNvPr id="322" name="CustomShape 26"/>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323" name="CustomShape 27"/>
          <p:cNvSpPr/>
          <p:nvPr/>
        </p:nvSpPr>
        <p:spPr>
          <a:xfrm>
            <a:off x="1656000" y="444240"/>
            <a:ext cx="360" cy="311400"/>
          </a:xfrm>
          <a:prstGeom prst="straightConnector1">
            <a:avLst/>
          </a:prstGeom>
          <a:noFill/>
          <a:ln w="12600">
            <a:solidFill>
              <a:srgbClr val="000000"/>
            </a:solidFill>
            <a:custDash>
              <a:ds d="140000" sp="105000"/>
            </a:custDash>
            <a:round/>
          </a:ln>
        </p:spPr>
      </p:sp>
      <p:sp>
        <p:nvSpPr>
          <p:cNvPr id="324" name="CustomShape 28"/>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325" name="CustomShape 29"/>
          <p:cNvSpPr/>
          <p:nvPr/>
        </p:nvSpPr>
        <p:spPr>
          <a:xfrm>
            <a:off x="0" y="7871040"/>
            <a:ext cx="7772040" cy="410040"/>
          </a:xfrm>
          <a:prstGeom prst="rect">
            <a:avLst/>
          </a:prstGeom>
          <a:solidFill>
            <a:srgbClr val="50ab06"/>
          </a:solidFill>
          <a:ln w="9360">
            <a:noFill/>
          </a:ln>
        </p:spPr>
      </p:sp>
      <p:sp>
        <p:nvSpPr>
          <p:cNvPr id="326" name="CustomShape 30"/>
          <p:cNvSpPr/>
          <p:nvPr/>
        </p:nvSpPr>
        <p:spPr>
          <a:xfrm>
            <a:off x="2499840" y="8077680"/>
            <a:ext cx="380520" cy="325800"/>
          </a:xfrm>
          <a:prstGeom prst="diamond">
            <a:avLst/>
          </a:prstGeom>
          <a:solidFill>
            <a:srgbClr val="50ab06"/>
          </a:solidFill>
          <a:ln w="9360">
            <a:noFill/>
          </a:ln>
        </p:spPr>
      </p:sp>
      <p:sp>
        <p:nvSpPr>
          <p:cNvPr id="327" name="CustomShape 31"/>
          <p:cNvSpPr/>
          <p:nvPr/>
        </p:nvSpPr>
        <p:spPr>
          <a:xfrm>
            <a:off x="6386040" y="8066160"/>
            <a:ext cx="380520" cy="325800"/>
          </a:xfrm>
          <a:prstGeom prst="diamond">
            <a:avLst/>
          </a:prstGeom>
          <a:solidFill>
            <a:srgbClr val="50ab06"/>
          </a:solidFill>
          <a:ln w="9360">
            <a:noFill/>
          </a:ln>
        </p:spPr>
      </p:sp>
      <p:sp>
        <p:nvSpPr>
          <p:cNvPr id="328" name="CustomShape 32"/>
          <p:cNvSpPr/>
          <p:nvPr/>
        </p:nvSpPr>
        <p:spPr>
          <a:xfrm>
            <a:off x="0" y="7879320"/>
            <a:ext cx="548604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329" name="CustomShape 33"/>
          <p:cNvSpPr/>
          <p:nvPr/>
        </p:nvSpPr>
        <p:spPr>
          <a:xfrm>
            <a:off x="5486400" y="7884720"/>
            <a:ext cx="228564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CustomShape 1"/>
          <p:cNvSpPr/>
          <p:nvPr/>
        </p:nvSpPr>
        <p:spPr>
          <a:xfrm>
            <a:off x="457200" y="598680"/>
            <a:ext cx="2815560" cy="1613160"/>
          </a:xfrm>
          <a:prstGeom prst="rect">
            <a:avLst/>
          </a:prstGeom>
          <a:noFill/>
          <a:ln>
            <a:noFill/>
          </a:ln>
        </p:spPr>
        <p:txBody>
          <a:bodyPr lIns="90000" rIns="90000" tIns="45000" bIns="45000"/>
          <a:p>
            <a:pPr>
              <a:lnSpc>
                <a:spcPct val="100000"/>
              </a:lnSpc>
            </a:pPr>
            <a:r>
              <a:rPr lang="fr-FR" sz="5000">
                <a:solidFill>
                  <a:srgbClr val="000000"/>
                </a:solidFill>
                <a:latin typeface="Futura Condensed"/>
              </a:rPr>
              <a:t>SCROLLING</a:t>
            </a:r>
            <a:endParaRPr/>
          </a:p>
        </p:txBody>
      </p:sp>
      <p:sp>
        <p:nvSpPr>
          <p:cNvPr id="331" name="CustomShape 2"/>
          <p:cNvSpPr/>
          <p:nvPr/>
        </p:nvSpPr>
        <p:spPr>
          <a:xfrm>
            <a:off x="538560" y="1433880"/>
            <a:ext cx="215856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USE SCRATCH TO BUILD AN INTERACTIVE GAME?</a:t>
            </a:r>
            <a:endParaRPr/>
          </a:p>
        </p:txBody>
      </p:sp>
      <p:sp>
        <p:nvSpPr>
          <p:cNvPr id="332" name="CustomShape 3"/>
          <p:cNvSpPr/>
          <p:nvPr/>
        </p:nvSpPr>
        <p:spPr>
          <a:xfrm>
            <a:off x="444600" y="2206440"/>
            <a:ext cx="2348280" cy="17323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create a game. This game includes interactions between sprites, score, and levels. The game is similar to Flappy Bird, where the goal is to keep an object from falling to the ground or touching certain objects.</a:t>
            </a:r>
            <a:endParaRPr/>
          </a:p>
        </p:txBody>
      </p:sp>
      <p:sp>
        <p:nvSpPr>
          <p:cNvPr id="333" name="CustomShape 4"/>
          <p:cNvSpPr/>
          <p:nvPr/>
        </p:nvSpPr>
        <p:spPr>
          <a:xfrm>
            <a:off x="1415520" y="3289320"/>
            <a:ext cx="1806480" cy="360"/>
          </a:xfrm>
          <a:prstGeom prst="straightConnector1">
            <a:avLst/>
          </a:prstGeom>
          <a:noFill/>
          <a:ln w="12600">
            <a:solidFill>
              <a:srgbClr val="000000"/>
            </a:solidFill>
            <a:custDash>
              <a:ds d="140000" sp="105000"/>
            </a:custDash>
            <a:round/>
            <a:tailEnd len="med" type="triangle" w="med"/>
          </a:ln>
        </p:spPr>
      </p:sp>
      <p:pic>
        <p:nvPicPr>
          <p:cNvPr id="334" name="Picture 45" descr=""/>
          <p:cNvPicPr/>
          <p:nvPr/>
        </p:nvPicPr>
        <p:blipFill>
          <a:blip r:embed="rId1"/>
          <a:stretch>
            <a:fillRect/>
          </a:stretch>
        </p:blipFill>
        <p:spPr>
          <a:xfrm>
            <a:off x="3539880" y="3718800"/>
            <a:ext cx="1450800" cy="1005120"/>
          </a:xfrm>
          <a:prstGeom prst="rect">
            <a:avLst/>
          </a:prstGeom>
          <a:ln>
            <a:noFill/>
          </a:ln>
        </p:spPr>
      </p:pic>
      <p:pic>
        <p:nvPicPr>
          <p:cNvPr id="335" name="Picture 99" descr=""/>
          <p:cNvPicPr/>
          <p:nvPr/>
        </p:nvPicPr>
        <p:blipFill>
          <a:blip r:embed="rId2"/>
          <a:srcRect l="584545" t="530053" r="553434" b="607816"/>
          <a:stretch>
            <a:fillRect/>
          </a:stretch>
        </p:blipFill>
        <p:spPr>
          <a:xfrm>
            <a:off x="3581280" y="758880"/>
            <a:ext cx="3684600" cy="2754000"/>
          </a:xfrm>
          <a:prstGeom prst="rect">
            <a:avLst/>
          </a:prstGeom>
          <a:ln>
            <a:noFill/>
          </a:ln>
        </p:spPr>
      </p:pic>
      <p:pic>
        <p:nvPicPr>
          <p:cNvPr id="336" name="Picture 176" descr=""/>
          <p:cNvPicPr/>
          <p:nvPr/>
        </p:nvPicPr>
        <p:blipFill>
          <a:blip r:embed="rId3"/>
          <a:stretch>
            <a:fillRect/>
          </a:stretch>
        </p:blipFill>
        <p:spPr>
          <a:xfrm>
            <a:off x="1751760" y="8484840"/>
            <a:ext cx="1095480" cy="1288440"/>
          </a:xfrm>
          <a:prstGeom prst="rect">
            <a:avLst/>
          </a:prstGeom>
          <a:ln>
            <a:noFill/>
          </a:ln>
        </p:spPr>
      </p:pic>
      <p:pic>
        <p:nvPicPr>
          <p:cNvPr id="337" name="Picture 175" descr=""/>
          <p:cNvPicPr/>
          <p:nvPr/>
        </p:nvPicPr>
        <p:blipFill>
          <a:blip r:embed="rId4"/>
          <a:stretch>
            <a:fillRect/>
          </a:stretch>
        </p:blipFill>
        <p:spPr>
          <a:xfrm>
            <a:off x="4163760" y="8692920"/>
            <a:ext cx="1261440" cy="1045440"/>
          </a:xfrm>
          <a:prstGeom prst="rect">
            <a:avLst/>
          </a:prstGeom>
          <a:ln>
            <a:noFill/>
          </a:ln>
        </p:spPr>
      </p:pic>
      <p:pic>
        <p:nvPicPr>
          <p:cNvPr id="338" name="Picture 178" descr=""/>
          <p:cNvPicPr/>
          <p:nvPr/>
        </p:nvPicPr>
        <p:blipFill>
          <a:blip r:embed="rId5"/>
          <a:srcRect l="0" t="69963" r="0" b="0"/>
          <a:stretch>
            <a:fillRect/>
          </a:stretch>
        </p:blipFill>
        <p:spPr>
          <a:xfrm>
            <a:off x="4214160" y="8522280"/>
            <a:ext cx="1080000" cy="196560"/>
          </a:xfrm>
          <a:prstGeom prst="rect">
            <a:avLst/>
          </a:prstGeom>
          <a:ln>
            <a:noFill/>
          </a:ln>
        </p:spPr>
      </p:pic>
      <p:pic>
        <p:nvPicPr>
          <p:cNvPr id="339" name="Picture 186" descr=""/>
          <p:cNvPicPr/>
          <p:nvPr/>
        </p:nvPicPr>
        <p:blipFill>
          <a:blip r:embed="rId6"/>
          <a:stretch>
            <a:fillRect/>
          </a:stretch>
        </p:blipFill>
        <p:spPr>
          <a:xfrm>
            <a:off x="355320" y="8498880"/>
            <a:ext cx="1306440" cy="1258200"/>
          </a:xfrm>
          <a:prstGeom prst="rect">
            <a:avLst/>
          </a:prstGeom>
          <a:ln>
            <a:noFill/>
          </a:ln>
        </p:spPr>
      </p:pic>
      <p:sp>
        <p:nvSpPr>
          <p:cNvPr id="340" name="CustomShape 5"/>
          <p:cNvSpPr/>
          <p:nvPr/>
        </p:nvSpPr>
        <p:spPr>
          <a:xfrm>
            <a:off x="5380560" y="7673760"/>
            <a:ext cx="2873880" cy="36468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341" name="CustomShape 6"/>
          <p:cNvSpPr/>
          <p:nvPr/>
        </p:nvSpPr>
        <p:spPr>
          <a:xfrm>
            <a:off x="5136120" y="7894440"/>
            <a:ext cx="287388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342" name="Line 7"/>
          <p:cNvSpPr/>
          <p:nvPr/>
        </p:nvSpPr>
        <p:spPr>
          <a:xfrm>
            <a:off x="5486400" y="8403480"/>
            <a:ext cx="0" cy="1527840"/>
          </a:xfrm>
          <a:prstGeom prst="line">
            <a:avLst/>
          </a:prstGeom>
          <a:ln w="6480">
            <a:solidFill>
              <a:srgbClr val="808080"/>
            </a:solidFill>
            <a:custDash>
              <a:ds d="140000" sp="105000"/>
            </a:custDash>
            <a:round/>
          </a:ln>
        </p:spPr>
      </p:sp>
      <p:sp>
        <p:nvSpPr>
          <p:cNvPr id="343" name="CustomShape 8"/>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44" name="CustomShape 9"/>
          <p:cNvSpPr/>
          <p:nvPr/>
        </p:nvSpPr>
        <p:spPr>
          <a:xfrm>
            <a:off x="428400" y="4232880"/>
            <a:ext cx="2884680" cy="193284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Create two sprites: one for the player to control (helicopter) and one to avoid (gliding bars).</a:t>
            </a:r>
            <a:endParaRPr/>
          </a:p>
          <a:p>
            <a:pPr>
              <a:lnSpc>
                <a:spcPct val="130000"/>
              </a:lnSpc>
              <a:buFont typeface="Wingdings" charset="2"/>
              <a:buChar char=""/>
            </a:pPr>
            <a:r>
              <a:rPr lang="fr-FR" sz="1200">
                <a:solidFill>
                  <a:srgbClr val="000000"/>
                </a:solidFill>
                <a:latin typeface="Futura Condensed"/>
              </a:rPr>
              <a:t>Make the helicopter interactive.</a:t>
            </a:r>
            <a:endParaRPr/>
          </a:p>
          <a:p>
            <a:pPr>
              <a:lnSpc>
                <a:spcPct val="130000"/>
              </a:lnSpc>
              <a:buFont typeface="Wingdings" charset="2"/>
              <a:buChar char=""/>
            </a:pPr>
            <a:r>
              <a:rPr lang="fr-FR" sz="1200">
                <a:solidFill>
                  <a:srgbClr val="000000"/>
                </a:solidFill>
                <a:latin typeface="Futura Condensed"/>
              </a:rPr>
              <a:t>Bring your game to life by adding scripts to make the gliding bars scroll across the stage!</a:t>
            </a:r>
            <a:endParaRPr/>
          </a:p>
        </p:txBody>
      </p:sp>
      <p:sp>
        <p:nvSpPr>
          <p:cNvPr id="345" name="Line 10"/>
          <p:cNvSpPr/>
          <p:nvPr/>
        </p:nvSpPr>
        <p:spPr>
          <a:xfrm>
            <a:off x="534960" y="4194000"/>
            <a:ext cx="2717640" cy="0"/>
          </a:xfrm>
          <a:prstGeom prst="line">
            <a:avLst/>
          </a:prstGeom>
          <a:ln w="9360">
            <a:solidFill>
              <a:srgbClr val="000000"/>
            </a:solidFill>
            <a:round/>
          </a:ln>
        </p:spPr>
      </p:sp>
      <p:sp>
        <p:nvSpPr>
          <p:cNvPr id="346" name="CustomShape 11"/>
          <p:cNvSpPr/>
          <p:nvPr/>
        </p:nvSpPr>
        <p:spPr>
          <a:xfrm>
            <a:off x="2297880" y="4895640"/>
            <a:ext cx="3170520" cy="360"/>
          </a:xfrm>
          <a:prstGeom prst="straightConnector1">
            <a:avLst/>
          </a:prstGeom>
          <a:noFill/>
          <a:ln w="12600">
            <a:solidFill>
              <a:srgbClr val="000000"/>
            </a:solidFill>
            <a:custDash>
              <a:ds d="140000" sp="105000"/>
            </a:custDash>
            <a:round/>
            <a:tailEnd len="med" type="triangle" w="med"/>
          </a:ln>
        </p:spPr>
      </p:sp>
      <p:pic>
        <p:nvPicPr>
          <p:cNvPr id="347" name="Picture 177" descr=""/>
          <p:cNvPicPr/>
          <p:nvPr/>
        </p:nvPicPr>
        <p:blipFill>
          <a:blip r:embed="rId7"/>
          <a:srcRect l="0" t="51286" r="0" b="0"/>
          <a:stretch>
            <a:fillRect/>
          </a:stretch>
        </p:blipFill>
        <p:spPr>
          <a:xfrm>
            <a:off x="2937240" y="9261000"/>
            <a:ext cx="1134000" cy="507240"/>
          </a:xfrm>
          <a:prstGeom prst="rect">
            <a:avLst/>
          </a:prstGeom>
          <a:ln>
            <a:noFill/>
          </a:ln>
        </p:spPr>
      </p:pic>
      <p:pic>
        <p:nvPicPr>
          <p:cNvPr id="348" name="Picture 179" descr=""/>
          <p:cNvPicPr/>
          <p:nvPr/>
        </p:nvPicPr>
        <p:blipFill>
          <a:blip r:embed="rId8"/>
          <a:srcRect l="0" t="0" r="50000" b="48703"/>
          <a:stretch>
            <a:fillRect/>
          </a:stretch>
        </p:blipFill>
        <p:spPr>
          <a:xfrm>
            <a:off x="2939760" y="8754840"/>
            <a:ext cx="567000" cy="533880"/>
          </a:xfrm>
          <a:prstGeom prst="rect">
            <a:avLst/>
          </a:prstGeom>
          <a:ln>
            <a:noFill/>
          </a:ln>
        </p:spPr>
      </p:pic>
      <p:pic>
        <p:nvPicPr>
          <p:cNvPr id="349" name="Picture 181" descr=""/>
          <p:cNvPicPr/>
          <p:nvPr/>
        </p:nvPicPr>
        <p:blipFill>
          <a:blip r:embed="rId9"/>
          <a:srcRect l="0" t="0" r="58950" b="68012"/>
          <a:stretch>
            <a:fillRect/>
          </a:stretch>
        </p:blipFill>
        <p:spPr>
          <a:xfrm>
            <a:off x="3017880" y="8509680"/>
            <a:ext cx="443160" cy="209520"/>
          </a:xfrm>
          <a:prstGeom prst="rect">
            <a:avLst/>
          </a:prstGeom>
          <a:ln>
            <a:noFill/>
          </a:ln>
        </p:spPr>
      </p:pic>
      <p:pic>
        <p:nvPicPr>
          <p:cNvPr id="350" name="Picture 182" descr=""/>
          <p:cNvPicPr/>
          <p:nvPr/>
        </p:nvPicPr>
        <p:blipFill>
          <a:blip r:embed="rId10"/>
          <a:srcRect l="47073" t="0" r="12525" b="69829"/>
          <a:stretch>
            <a:fillRect/>
          </a:stretch>
        </p:blipFill>
        <p:spPr>
          <a:xfrm>
            <a:off x="3539880" y="8509680"/>
            <a:ext cx="435960" cy="197640"/>
          </a:xfrm>
          <a:prstGeom prst="rect">
            <a:avLst/>
          </a:prstGeom>
          <a:ln>
            <a:noFill/>
          </a:ln>
        </p:spPr>
      </p:pic>
      <p:pic>
        <p:nvPicPr>
          <p:cNvPr id="351" name="Picture 183" descr=""/>
          <p:cNvPicPr/>
          <p:nvPr/>
        </p:nvPicPr>
        <p:blipFill>
          <a:blip r:embed="rId11"/>
          <a:srcRect l="50000" t="0" r="4715" b="76940"/>
          <a:stretch>
            <a:fillRect/>
          </a:stretch>
        </p:blipFill>
        <p:spPr>
          <a:xfrm>
            <a:off x="3518280" y="8754840"/>
            <a:ext cx="513360" cy="239760"/>
          </a:xfrm>
          <a:prstGeom prst="rect">
            <a:avLst/>
          </a:prstGeom>
          <a:ln>
            <a:noFill/>
          </a:ln>
        </p:spPr>
      </p:pic>
      <p:pic>
        <p:nvPicPr>
          <p:cNvPr id="352" name="Picture 190" descr=""/>
          <p:cNvPicPr/>
          <p:nvPr/>
        </p:nvPicPr>
        <p:blipFill>
          <a:blip r:embed="rId12"/>
          <a:srcRect l="50000" t="23049" r="0" b="48703"/>
          <a:stretch>
            <a:fillRect/>
          </a:stretch>
        </p:blipFill>
        <p:spPr>
          <a:xfrm>
            <a:off x="3507120" y="8995320"/>
            <a:ext cx="567000" cy="293760"/>
          </a:xfrm>
          <a:prstGeom prst="rect">
            <a:avLst/>
          </a:prstGeom>
          <a:ln>
            <a:noFill/>
          </a:ln>
        </p:spPr>
      </p:pic>
      <p:sp>
        <p:nvSpPr>
          <p:cNvPr id="353" name="CustomShape 12"/>
          <p:cNvSpPr/>
          <p:nvPr/>
        </p:nvSpPr>
        <p:spPr>
          <a:xfrm>
            <a:off x="539280" y="6116760"/>
            <a:ext cx="2713320" cy="22798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How do you add difficulty to your game? Creating different levels, using a timer, or keeping score are a few examples of things you could do.</a:t>
            </a:r>
            <a:endParaRPr/>
          </a:p>
          <a:p>
            <a:pPr>
              <a:lnSpc>
                <a:spcPct val="100000"/>
              </a:lnSpc>
              <a:buFont typeface="Wingdings" charset="2"/>
              <a:buChar char=""/>
            </a:pPr>
            <a:r>
              <a:rPr lang="fr-FR" sz="1200">
                <a:solidFill>
                  <a:srgbClr val="000000"/>
                </a:solidFill>
                <a:latin typeface="Futura Condensed"/>
              </a:rPr>
              <a:t>Experiment with changing the look of your game by editing the backdrops!</a:t>
            </a:r>
            <a:endParaRPr/>
          </a:p>
          <a:p>
            <a:pPr>
              <a:lnSpc>
                <a:spcPct val="100000"/>
              </a:lnSpc>
              <a:buFont typeface="Wingdings" charset="2"/>
              <a:buChar char=""/>
            </a:pPr>
            <a:r>
              <a:rPr lang="fr-FR" sz="1200">
                <a:solidFill>
                  <a:srgbClr val="000000"/>
                </a:solidFill>
                <a:latin typeface="Futura Condensed"/>
              </a:rPr>
              <a:t>Explore using different key presses to control your sprites!</a:t>
            </a:r>
            <a:endParaRPr/>
          </a:p>
        </p:txBody>
      </p:sp>
      <p:sp>
        <p:nvSpPr>
          <p:cNvPr id="354" name="CustomShape 13"/>
          <p:cNvSpPr/>
          <p:nvPr/>
        </p:nvSpPr>
        <p:spPr>
          <a:xfrm>
            <a:off x="457200" y="5680080"/>
            <a:ext cx="2795400" cy="33300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355" name="Line 14"/>
          <p:cNvSpPr/>
          <p:nvPr/>
        </p:nvSpPr>
        <p:spPr>
          <a:xfrm flipV="1">
            <a:off x="539280" y="5976720"/>
            <a:ext cx="2713320" cy="2520"/>
          </a:xfrm>
          <a:prstGeom prst="line">
            <a:avLst/>
          </a:prstGeom>
          <a:ln w="9360">
            <a:solidFill>
              <a:srgbClr val="000000"/>
            </a:solidFill>
            <a:round/>
          </a:ln>
        </p:spPr>
      </p:sp>
      <p:sp>
        <p:nvSpPr>
          <p:cNvPr id="356" name="CustomShape 15"/>
          <p:cNvSpPr/>
          <p:nvPr/>
        </p:nvSpPr>
        <p:spPr>
          <a:xfrm>
            <a:off x="5690520" y="8522280"/>
            <a:ext cx="1777680" cy="170208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Games Studio: </a:t>
            </a:r>
            <a:r>
              <a:rPr lang="fr-FR" sz="1100">
                <a:solidFill>
                  <a:srgbClr val="000000"/>
                </a:solidFill>
                <a:latin typeface="Futura Condensed"/>
              </a:rPr>
              <a:t>http://scratch.mit.edu/studios/487504</a:t>
            </a:r>
            <a:endParaRPr/>
          </a:p>
          <a:p>
            <a:pPr>
              <a:lnSpc>
                <a:spcPct val="100000"/>
              </a:lnSpc>
              <a:buFont typeface="Lucida Grande"/>
              <a:buChar char="+"/>
            </a:pPr>
            <a:r>
              <a:rPr lang="fr-FR" sz="1200">
                <a:solidFill>
                  <a:srgbClr val="000000"/>
                </a:solidFill>
                <a:latin typeface="Futura Condensed"/>
              </a:rPr>
              <a:t>Swap games with a partner and walk each other through your creations.</a:t>
            </a:r>
            <a:endParaRPr/>
          </a:p>
        </p:txBody>
      </p:sp>
      <p:pic>
        <p:nvPicPr>
          <p:cNvPr id="357" name="Picture 15" descr=""/>
          <p:cNvPicPr/>
          <p:nvPr/>
        </p:nvPicPr>
        <p:blipFill>
          <a:blip r:embed="rId13"/>
          <a:stretch>
            <a:fillRect/>
          </a:stretch>
        </p:blipFill>
        <p:spPr>
          <a:xfrm>
            <a:off x="3516480" y="4960080"/>
            <a:ext cx="1302480" cy="1160280"/>
          </a:xfrm>
          <a:prstGeom prst="rect">
            <a:avLst/>
          </a:prstGeom>
          <a:ln>
            <a:noFill/>
          </a:ln>
        </p:spPr>
      </p:pic>
      <p:pic>
        <p:nvPicPr>
          <p:cNvPr id="358" name="Picture 18" descr=""/>
          <p:cNvPicPr/>
          <p:nvPr/>
        </p:nvPicPr>
        <p:blipFill>
          <a:blip r:embed="rId14"/>
          <a:stretch>
            <a:fillRect/>
          </a:stretch>
        </p:blipFill>
        <p:spPr>
          <a:xfrm>
            <a:off x="3494880" y="6517080"/>
            <a:ext cx="1965600" cy="1207440"/>
          </a:xfrm>
          <a:prstGeom prst="rect">
            <a:avLst/>
          </a:prstGeom>
          <a:ln>
            <a:noFill/>
          </a:ln>
        </p:spPr>
      </p:pic>
      <p:pic>
        <p:nvPicPr>
          <p:cNvPr id="359" name="Picture 5" descr=""/>
          <p:cNvPicPr/>
          <p:nvPr/>
        </p:nvPicPr>
        <p:blipFill>
          <a:blip r:embed="rId15"/>
          <a:stretch>
            <a:fillRect/>
          </a:stretch>
        </p:blipFill>
        <p:spPr>
          <a:xfrm>
            <a:off x="5559840" y="3759840"/>
            <a:ext cx="1241640" cy="493560"/>
          </a:xfrm>
          <a:prstGeom prst="rect">
            <a:avLst/>
          </a:prstGeom>
          <a:ln>
            <a:noFill/>
          </a:ln>
        </p:spPr>
      </p:pic>
      <p:sp>
        <p:nvSpPr>
          <p:cNvPr id="360" name="CustomShape 16"/>
          <p:cNvSpPr/>
          <p:nvPr/>
        </p:nvSpPr>
        <p:spPr>
          <a:xfrm>
            <a:off x="5510160" y="4194720"/>
            <a:ext cx="1892520" cy="242640"/>
          </a:xfrm>
          <a:prstGeom prst="rect">
            <a:avLst/>
          </a:prstGeom>
          <a:noFill/>
          <a:ln>
            <a:noFill/>
          </a:ln>
        </p:spPr>
        <p:txBody>
          <a:bodyPr lIns="90000" rIns="90000" tIns="45000" bIns="45000"/>
          <a:p>
            <a:pPr>
              <a:lnSpc>
                <a:spcPct val="100000"/>
              </a:lnSpc>
            </a:pPr>
            <a:r>
              <a:rPr lang="fr-FR" sz="1000">
                <a:solidFill>
                  <a:srgbClr val="000000"/>
                </a:solidFill>
                <a:latin typeface="Futura Condensed"/>
              </a:rPr>
              <a:t>Controls sprite movement</a:t>
            </a:r>
            <a:endParaRPr/>
          </a:p>
        </p:txBody>
      </p:sp>
      <p:pic>
        <p:nvPicPr>
          <p:cNvPr id="361" name="Picture 14" descr=""/>
          <p:cNvPicPr/>
          <p:nvPr/>
        </p:nvPicPr>
        <p:blipFill>
          <a:blip r:embed="rId16"/>
          <a:stretch>
            <a:fillRect/>
          </a:stretch>
        </p:blipFill>
        <p:spPr>
          <a:xfrm>
            <a:off x="5565240" y="6373440"/>
            <a:ext cx="1661400" cy="1144440"/>
          </a:xfrm>
          <a:prstGeom prst="rect">
            <a:avLst/>
          </a:prstGeom>
          <a:ln>
            <a:noFill/>
          </a:ln>
        </p:spPr>
      </p:pic>
      <p:sp>
        <p:nvSpPr>
          <p:cNvPr id="362" name="CustomShape 17"/>
          <p:cNvSpPr/>
          <p:nvPr/>
        </p:nvSpPr>
        <p:spPr>
          <a:xfrm>
            <a:off x="5510160" y="7501320"/>
            <a:ext cx="2133360" cy="241920"/>
          </a:xfrm>
          <a:prstGeom prst="rect">
            <a:avLst/>
          </a:prstGeom>
          <a:noFill/>
          <a:ln>
            <a:noFill/>
          </a:ln>
        </p:spPr>
        <p:txBody>
          <a:bodyPr lIns="90000" rIns="90000" tIns="45000" bIns="45000"/>
          <a:p>
            <a:pPr>
              <a:lnSpc>
                <a:spcPct val="100000"/>
              </a:lnSpc>
            </a:pPr>
            <a:r>
              <a:rPr lang="fr-FR" sz="1000">
                <a:solidFill>
                  <a:srgbClr val="000000"/>
                </a:solidFill>
                <a:latin typeface="Futura Condensed"/>
              </a:rPr>
              <a:t>Specifies when the game ends</a:t>
            </a:r>
            <a:endParaRPr/>
          </a:p>
        </p:txBody>
      </p:sp>
      <p:pic>
        <p:nvPicPr>
          <p:cNvPr id="363" name="Picture 12" descr=""/>
          <p:cNvPicPr/>
          <p:nvPr/>
        </p:nvPicPr>
        <p:blipFill>
          <a:blip r:embed="rId17"/>
          <a:stretch>
            <a:fillRect/>
          </a:stretch>
        </p:blipFill>
        <p:spPr>
          <a:xfrm>
            <a:off x="5532480" y="4640760"/>
            <a:ext cx="1022040" cy="1361520"/>
          </a:xfrm>
          <a:prstGeom prst="rect">
            <a:avLst/>
          </a:prstGeom>
          <a:ln>
            <a:noFill/>
          </a:ln>
        </p:spPr>
      </p:pic>
      <p:sp>
        <p:nvSpPr>
          <p:cNvPr id="364" name="CustomShape 18"/>
          <p:cNvSpPr/>
          <p:nvPr/>
        </p:nvSpPr>
        <p:spPr>
          <a:xfrm>
            <a:off x="5510160" y="5927400"/>
            <a:ext cx="2100240" cy="394200"/>
          </a:xfrm>
          <a:prstGeom prst="rect">
            <a:avLst/>
          </a:prstGeom>
          <a:noFill/>
          <a:ln>
            <a:noFill/>
          </a:ln>
        </p:spPr>
        <p:txBody>
          <a:bodyPr lIns="90000" rIns="90000" tIns="45000" bIns="45000"/>
          <a:p>
            <a:pPr>
              <a:lnSpc>
                <a:spcPct val="100000"/>
              </a:lnSpc>
            </a:pPr>
            <a:r>
              <a:rPr lang="fr-FR" sz="1000">
                <a:solidFill>
                  <a:srgbClr val="000000"/>
                </a:solidFill>
                <a:latin typeface="Futura Condensed"/>
              </a:rPr>
              <a:t>Causes sprite to constantly fall downward </a:t>
            </a:r>
            <a:endParaRPr/>
          </a:p>
        </p:txBody>
      </p:sp>
      <p:sp>
        <p:nvSpPr>
          <p:cNvPr id="365" name="CustomShape 19"/>
          <p:cNvSpPr/>
          <p:nvPr/>
        </p:nvSpPr>
        <p:spPr>
          <a:xfrm>
            <a:off x="2706480" y="5380560"/>
            <a:ext cx="690840" cy="360"/>
          </a:xfrm>
          <a:prstGeom prst="straightConnector1">
            <a:avLst/>
          </a:prstGeom>
          <a:noFill/>
          <a:ln w="12600">
            <a:solidFill>
              <a:srgbClr val="000000"/>
            </a:solidFill>
            <a:custDash>
              <a:ds d="140000" sp="105000"/>
            </a:custDash>
            <a:round/>
            <a:tailEnd len="med" type="triangle" w="med"/>
          </a:ln>
        </p:spPr>
      </p:sp>
      <p:sp>
        <p:nvSpPr>
          <p:cNvPr id="366" name="CustomShape 20"/>
          <p:cNvSpPr/>
          <p:nvPr/>
        </p:nvSpPr>
        <p:spPr>
          <a:xfrm>
            <a:off x="3449520" y="6062760"/>
            <a:ext cx="2109960" cy="69876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This creates clones, which are used in the script below to make the bars scroll across the screen:</a:t>
            </a:r>
            <a:endParaRPr/>
          </a:p>
        </p:txBody>
      </p:sp>
      <p:sp>
        <p:nvSpPr>
          <p:cNvPr id="367" name="CustomShape 21"/>
          <p:cNvSpPr/>
          <p:nvPr/>
        </p:nvSpPr>
        <p:spPr>
          <a:xfrm>
            <a:off x="2571120" y="449280"/>
            <a:ext cx="650880" cy="360"/>
          </a:xfrm>
          <a:prstGeom prst="straightConnector1">
            <a:avLst/>
          </a:prstGeom>
          <a:noFill/>
          <a:ln w="12600">
            <a:solidFill>
              <a:srgbClr val="000000"/>
            </a:solidFill>
            <a:custDash>
              <a:ds d="140000" sp="105000"/>
            </a:custDash>
            <a:round/>
          </a:ln>
        </p:spPr>
      </p:sp>
      <p:sp>
        <p:nvSpPr>
          <p:cNvPr id="368" name="CustomShape 22"/>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369" name="CustomShape 23"/>
          <p:cNvSpPr/>
          <p:nvPr/>
        </p:nvSpPr>
        <p:spPr>
          <a:xfrm>
            <a:off x="2576160" y="444240"/>
            <a:ext cx="360" cy="311400"/>
          </a:xfrm>
          <a:prstGeom prst="straightConnector1">
            <a:avLst/>
          </a:prstGeom>
          <a:noFill/>
          <a:ln w="12600">
            <a:solidFill>
              <a:srgbClr val="000000"/>
            </a:solidFill>
            <a:custDash>
              <a:ds d="140000" sp="105000"/>
            </a:custDash>
            <a:round/>
          </a:ln>
        </p:spPr>
      </p:sp>
      <p:sp>
        <p:nvSpPr>
          <p:cNvPr id="370" name="CustomShape 24"/>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371" name="CustomShape 25"/>
          <p:cNvSpPr/>
          <p:nvPr/>
        </p:nvSpPr>
        <p:spPr>
          <a:xfrm>
            <a:off x="0" y="7871040"/>
            <a:ext cx="7772040" cy="410040"/>
          </a:xfrm>
          <a:prstGeom prst="rect">
            <a:avLst/>
          </a:prstGeom>
          <a:solidFill>
            <a:srgbClr val="50ab06"/>
          </a:solidFill>
          <a:ln w="9360">
            <a:noFill/>
          </a:ln>
        </p:spPr>
      </p:sp>
      <p:sp>
        <p:nvSpPr>
          <p:cNvPr id="372" name="CustomShape 26"/>
          <p:cNvSpPr/>
          <p:nvPr/>
        </p:nvSpPr>
        <p:spPr>
          <a:xfrm>
            <a:off x="2499840" y="8077680"/>
            <a:ext cx="380520" cy="325800"/>
          </a:xfrm>
          <a:prstGeom prst="diamond">
            <a:avLst/>
          </a:prstGeom>
          <a:solidFill>
            <a:srgbClr val="50ab06"/>
          </a:solidFill>
          <a:ln w="9360">
            <a:noFill/>
          </a:ln>
        </p:spPr>
      </p:sp>
      <p:sp>
        <p:nvSpPr>
          <p:cNvPr id="373" name="CustomShape 27"/>
          <p:cNvSpPr/>
          <p:nvPr/>
        </p:nvSpPr>
        <p:spPr>
          <a:xfrm>
            <a:off x="6386040" y="8066160"/>
            <a:ext cx="380520" cy="325800"/>
          </a:xfrm>
          <a:prstGeom prst="diamond">
            <a:avLst/>
          </a:prstGeom>
          <a:solidFill>
            <a:srgbClr val="50ab06"/>
          </a:solidFill>
          <a:ln w="9360">
            <a:noFill/>
          </a:ln>
        </p:spPr>
      </p:sp>
      <p:sp>
        <p:nvSpPr>
          <p:cNvPr id="374" name="CustomShape 28"/>
          <p:cNvSpPr/>
          <p:nvPr/>
        </p:nvSpPr>
        <p:spPr>
          <a:xfrm>
            <a:off x="0" y="7879320"/>
            <a:ext cx="548604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375" name="CustomShape 29"/>
          <p:cNvSpPr/>
          <p:nvPr/>
        </p:nvSpPr>
        <p:spPr>
          <a:xfrm>
            <a:off x="5486400" y="7884720"/>
            <a:ext cx="228564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